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8"/>
  </p:notesMasterIdLst>
  <p:sldIdLst>
    <p:sldId id="303" r:id="rId2"/>
    <p:sldId id="256" r:id="rId3"/>
    <p:sldId id="257" r:id="rId4"/>
    <p:sldId id="258" r:id="rId5"/>
    <p:sldId id="261" r:id="rId6"/>
    <p:sldId id="263" r:id="rId7"/>
    <p:sldId id="262" r:id="rId8"/>
    <p:sldId id="266" r:id="rId9"/>
    <p:sldId id="267" r:id="rId10"/>
    <p:sldId id="268" r:id="rId11"/>
    <p:sldId id="270" r:id="rId12"/>
    <p:sldId id="271" r:id="rId13"/>
    <p:sldId id="272" r:id="rId14"/>
    <p:sldId id="273" r:id="rId15"/>
    <p:sldId id="286" r:id="rId16"/>
    <p:sldId id="274" r:id="rId17"/>
    <p:sldId id="275" r:id="rId18"/>
    <p:sldId id="278" r:id="rId19"/>
    <p:sldId id="277" r:id="rId20"/>
    <p:sldId id="279" r:id="rId21"/>
    <p:sldId id="299" r:id="rId22"/>
    <p:sldId id="280" r:id="rId23"/>
    <p:sldId id="281" r:id="rId24"/>
    <p:sldId id="284" r:id="rId25"/>
    <p:sldId id="285" r:id="rId26"/>
    <p:sldId id="288" r:id="rId27"/>
    <p:sldId id="292" r:id="rId28"/>
    <p:sldId id="293" r:id="rId29"/>
    <p:sldId id="287" r:id="rId30"/>
    <p:sldId id="295" r:id="rId31"/>
    <p:sldId id="298" r:id="rId32"/>
    <p:sldId id="300" r:id="rId33"/>
    <p:sldId id="304" r:id="rId34"/>
    <p:sldId id="297" r:id="rId35"/>
    <p:sldId id="301" r:id="rId36"/>
    <p:sldId id="30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FF8E85"/>
    <a:srgbClr val="FF41AF"/>
    <a:srgbClr val="4BEBF1"/>
    <a:srgbClr val="C02630"/>
    <a:srgbClr val="C04354"/>
    <a:srgbClr val="FF9E2A"/>
    <a:srgbClr val="950108"/>
    <a:srgbClr val="C100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33" autoAdjust="0"/>
  </p:normalViewPr>
  <p:slideViewPr>
    <p:cSldViewPr snapToGrid="0" snapToObjects="1">
      <p:cViewPr varScale="1">
        <p:scale>
          <a:sx n="63" d="100"/>
          <a:sy n="63" d="100"/>
        </p:scale>
        <p:origin x="-240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0555C-A1EA-9341-B98B-8E585A07EB73}" type="datetimeFigureOut">
              <a:rPr lang="es-ES" smtClean="0"/>
              <a:t>09/10/13</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EABE52-A37E-8144-BEED-68333F883C2E}" type="slidenum">
              <a:rPr lang="es-ES" smtClean="0"/>
              <a:t>‹Nr.›</a:t>
            </a:fld>
            <a:endParaRPr lang="es-ES"/>
          </a:p>
        </p:txBody>
      </p:sp>
    </p:spTree>
    <p:extLst>
      <p:ext uri="{BB962C8B-B14F-4D97-AF65-F5344CB8AC3E}">
        <p14:creationId xmlns:p14="http://schemas.microsoft.com/office/powerpoint/2010/main" val="104952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 comentar resumidamente como se va a</a:t>
            </a:r>
            <a:r>
              <a:rPr lang="es-ES" baseline="0" dirty="0" smtClean="0"/>
              <a:t> desarrollar la presentación. Seguramente los puntos los ponga con imágenes.</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3</a:t>
            </a:fld>
            <a:endParaRPr lang="es-ES"/>
          </a:p>
        </p:txBody>
      </p:sp>
    </p:spTree>
    <p:extLst>
      <p:ext uri="{BB962C8B-B14F-4D97-AF65-F5344CB8AC3E}">
        <p14:creationId xmlns:p14="http://schemas.microsoft.com/office/powerpoint/2010/main" val="2473606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Ejemplo de variable:</a:t>
            </a:r>
          </a:p>
          <a:p>
            <a:r>
              <a:rPr lang="es-ES" dirty="0" smtClean="0"/>
              <a:t>$</a:t>
            </a:r>
            <a:r>
              <a:rPr lang="es-ES" dirty="0" err="1" smtClean="0"/>
              <a:t>blue</a:t>
            </a:r>
            <a:r>
              <a:rPr lang="es-ES" dirty="0" smtClean="0"/>
              <a:t>: </a:t>
            </a:r>
            <a:r>
              <a:rPr lang="es-ES" dirty="0" err="1" smtClean="0"/>
              <a:t>blue</a:t>
            </a:r>
            <a:endParaRPr lang="es-ES" dirty="0" smtClean="0"/>
          </a:p>
          <a:p>
            <a:endParaRPr lang="es-ES" dirty="0" smtClean="0"/>
          </a:p>
          <a:p>
            <a:r>
              <a:rPr lang="es-ES" dirty="0" err="1" smtClean="0"/>
              <a:t>Compass</a:t>
            </a:r>
            <a:endParaRPr lang="es-ES" dirty="0" smtClean="0"/>
          </a:p>
          <a:p>
            <a:r>
              <a:rPr lang="es-ES" dirty="0" smtClean="0"/>
              <a:t>Gema de Ruby</a:t>
            </a:r>
          </a:p>
          <a:p>
            <a:r>
              <a:rPr lang="es-ES" dirty="0" err="1" smtClean="0"/>
              <a:t>Compass</a:t>
            </a:r>
            <a:r>
              <a:rPr lang="es-ES" dirty="0" smtClean="0"/>
              <a:t> usa SASS</a:t>
            </a:r>
          </a:p>
          <a:p>
            <a:r>
              <a:rPr lang="es-ES" dirty="0" smtClean="0"/>
              <a:t>Evita incluir prefijos para la compatibilidad con varios navegadores</a:t>
            </a:r>
          </a:p>
          <a:p>
            <a:r>
              <a:rPr lang="es-ES" dirty="0" smtClean="0"/>
              <a:t>Incluye </a:t>
            </a:r>
            <a:r>
              <a:rPr lang="es-ES" dirty="0" err="1" smtClean="0"/>
              <a:t>mixins</a:t>
            </a:r>
            <a:r>
              <a:rPr lang="es-ES" dirty="0" smtClean="0"/>
              <a:t> por defecto:</a:t>
            </a:r>
          </a:p>
          <a:p>
            <a:pPr lvl="1"/>
            <a:r>
              <a:rPr lang="es-ES" dirty="0" err="1" smtClean="0"/>
              <a:t>darken</a:t>
            </a:r>
            <a:endParaRPr lang="es-ES" dirty="0" smtClean="0"/>
          </a:p>
          <a:p>
            <a:pPr lvl="1"/>
            <a:r>
              <a:rPr lang="es-ES" dirty="0" err="1" smtClean="0"/>
              <a:t>clearfix</a:t>
            </a:r>
            <a:endParaRPr lang="es-ES" dirty="0" smtClean="0"/>
          </a:p>
          <a:p>
            <a:pPr lvl="1"/>
            <a:r>
              <a:rPr lang="es-ES" dirty="0" smtClean="0"/>
              <a:t>…</a:t>
            </a:r>
          </a:p>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17</a:t>
            </a:fld>
            <a:endParaRPr lang="es-ES"/>
          </a:p>
        </p:txBody>
      </p:sp>
    </p:spTree>
    <p:extLst>
      <p:ext uri="{BB962C8B-B14F-4D97-AF65-F5344CB8AC3E}">
        <p14:creationId xmlns:p14="http://schemas.microsoft.com/office/powerpoint/2010/main" val="236776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18</a:t>
            </a:fld>
            <a:endParaRPr lang="es-ES"/>
          </a:p>
        </p:txBody>
      </p:sp>
    </p:spTree>
    <p:extLst>
      <p:ext uri="{BB962C8B-B14F-4D97-AF65-F5344CB8AC3E}">
        <p14:creationId xmlns:p14="http://schemas.microsoft.com/office/powerpoint/2010/main" val="395132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20</a:t>
            </a:fld>
            <a:endParaRPr lang="es-ES"/>
          </a:p>
        </p:txBody>
      </p:sp>
    </p:spTree>
    <p:extLst>
      <p:ext uri="{BB962C8B-B14F-4D97-AF65-F5344CB8AC3E}">
        <p14:creationId xmlns:p14="http://schemas.microsoft.com/office/powerpoint/2010/main" val="27096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Hablar sobre los </a:t>
            </a:r>
            <a:r>
              <a:rPr lang="es-ES" dirty="0" err="1" smtClean="0"/>
              <a:t>mixins</a:t>
            </a:r>
            <a:r>
              <a:rPr lang="es-ES" dirty="0" smtClean="0"/>
              <a:t> de jade</a:t>
            </a:r>
          </a:p>
          <a:p>
            <a:endParaRPr lang="es-ES" dirty="0" smtClean="0"/>
          </a:p>
          <a:p>
            <a:r>
              <a:rPr lang="es-ES" dirty="0" smtClean="0"/>
              <a:t>En el proyecto se incluye una API para ayudar a generar contenido a partir de los componentes</a:t>
            </a:r>
            <a:r>
              <a:rPr lang="es-ES" baseline="0" dirty="0" smtClean="0"/>
              <a:t> de </a:t>
            </a:r>
            <a:r>
              <a:rPr lang="es-ES" baseline="0" dirty="0" err="1" smtClean="0"/>
              <a:t>bootstrap</a:t>
            </a:r>
            <a:endParaRPr lang="es-ES" dirty="0" smtClean="0"/>
          </a:p>
          <a:p>
            <a:r>
              <a:rPr lang="es-ES" dirty="0" smtClean="0"/>
              <a:t>-listas</a:t>
            </a:r>
          </a:p>
          <a:p>
            <a:r>
              <a:rPr lang="es-ES" dirty="0" smtClean="0"/>
              <a:t>-tablas</a:t>
            </a:r>
          </a:p>
          <a:p>
            <a:r>
              <a:rPr lang="es-ES" dirty="0" smtClean="0"/>
              <a:t>-formularios</a:t>
            </a:r>
          </a:p>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21</a:t>
            </a:fld>
            <a:endParaRPr lang="es-ES"/>
          </a:p>
        </p:txBody>
      </p:sp>
    </p:spTree>
    <p:extLst>
      <p:ext uri="{BB962C8B-B14F-4D97-AF65-F5344CB8AC3E}">
        <p14:creationId xmlns:p14="http://schemas.microsoft.com/office/powerpoint/2010/main" val="6892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Hablar sobre el sistema de herencia de plantillas.</a:t>
            </a:r>
          </a:p>
          <a:p>
            <a:endParaRPr lang="es-ES" dirty="0" smtClean="0"/>
          </a:p>
          <a:p>
            <a:r>
              <a:rPr lang="es-ES" dirty="0" smtClean="0"/>
              <a:t>En el proyecto se incluyen dos plantillas genéricas</a:t>
            </a:r>
          </a:p>
          <a:p>
            <a:r>
              <a:rPr lang="es-ES" dirty="0" smtClean="0"/>
              <a:t>-1 columna</a:t>
            </a:r>
            <a:r>
              <a:rPr lang="es-ES" baseline="0" dirty="0" smtClean="0"/>
              <a:t> o a dos columnas</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22</a:t>
            </a:fld>
            <a:endParaRPr lang="es-ES"/>
          </a:p>
        </p:txBody>
      </p:sp>
    </p:spTree>
    <p:extLst>
      <p:ext uri="{BB962C8B-B14F-4D97-AF65-F5344CB8AC3E}">
        <p14:creationId xmlns:p14="http://schemas.microsoft.com/office/powerpoint/2010/main" val="1166747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a:t>
            </a:r>
            <a:r>
              <a:rPr lang="es-ES" baseline="0" dirty="0" smtClean="0"/>
              <a:t> un paquete de </a:t>
            </a:r>
            <a:r>
              <a:rPr lang="es-ES" baseline="0" dirty="0" err="1" smtClean="0"/>
              <a:t>node</a:t>
            </a:r>
            <a:endParaRPr lang="es-ES" baseline="0" dirty="0" smtClean="0"/>
          </a:p>
          <a:p>
            <a:r>
              <a:rPr lang="es-ES" baseline="0" dirty="0" smtClean="0"/>
              <a:t>Meteremos la tarea de JADE y WATCH</a:t>
            </a:r>
            <a:endParaRPr lang="es-ES" dirty="0" smtClean="0"/>
          </a:p>
          <a:p>
            <a:r>
              <a:rPr lang="es-ES" dirty="0" smtClean="0"/>
              <a:t>Hablar de la tarea</a:t>
            </a:r>
            <a:r>
              <a:rPr lang="es-ES" baseline="0" dirty="0" smtClean="0"/>
              <a:t> WATCH que nos permitirá actualizar el navegador cuando se produzcan cambios en los JADE, JS y/o SCSS</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24</a:t>
            </a:fld>
            <a:endParaRPr lang="es-ES"/>
          </a:p>
        </p:txBody>
      </p:sp>
    </p:spTree>
    <p:extLst>
      <p:ext uri="{BB962C8B-B14F-4D97-AF65-F5344CB8AC3E}">
        <p14:creationId xmlns:p14="http://schemas.microsoft.com/office/powerpoint/2010/main" val="192459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El desarrollador utilizará en primer lugar para que</a:t>
            </a:r>
            <a:r>
              <a:rPr lang="es-ES_tradnl" baseline="0" dirty="0" smtClean="0"/>
              <a:t> las </a:t>
            </a:r>
            <a:r>
              <a:rPr lang="es-ES_tradnl" baseline="0" dirty="0" err="1" smtClean="0"/>
              <a:t>URLs</a:t>
            </a:r>
            <a:r>
              <a:rPr lang="es-ES_tradnl" baseline="0" dirty="0" smtClean="0"/>
              <a:t> de su </a:t>
            </a:r>
            <a:r>
              <a:rPr lang="es-ES_tradnl" baseline="0" dirty="0" err="1" smtClean="0"/>
              <a:t>siito</a:t>
            </a:r>
            <a:r>
              <a:rPr lang="es-ES_tradnl" baseline="0" dirty="0" smtClean="0"/>
              <a:t> web sean amigables</a:t>
            </a:r>
          </a:p>
          <a:p>
            <a:endParaRPr lang="es-ES_tradnl" baseline="0" dirty="0" smtClean="0"/>
          </a:p>
          <a:p>
            <a:r>
              <a:rPr lang="es-ES_tradnl" baseline="0" dirty="0" smtClean="0"/>
              <a:t>En segundo planto se incluyen las directivas de </a:t>
            </a:r>
            <a:r>
              <a:rPr lang="es-ES_tradnl" baseline="0" dirty="0" err="1" smtClean="0"/>
              <a:t>AngularJS</a:t>
            </a:r>
            <a:r>
              <a:rPr lang="es-ES_tradnl" baseline="0" dirty="0" smtClean="0"/>
              <a:t> que nos permitirán tener un control de la Accesibilidad en el desarrollo del usuario</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27</a:t>
            </a:fld>
            <a:endParaRPr lang="es-ES"/>
          </a:p>
        </p:txBody>
      </p:sp>
    </p:spTree>
    <p:extLst>
      <p:ext uri="{BB962C8B-B14F-4D97-AF65-F5344CB8AC3E}">
        <p14:creationId xmlns:p14="http://schemas.microsoft.com/office/powerpoint/2010/main" val="270635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28</a:t>
            </a:fld>
            <a:endParaRPr lang="es-ES"/>
          </a:p>
        </p:txBody>
      </p:sp>
    </p:spTree>
    <p:extLst>
      <p:ext uri="{BB962C8B-B14F-4D97-AF65-F5344CB8AC3E}">
        <p14:creationId xmlns:p14="http://schemas.microsoft.com/office/powerpoint/2010/main" val="2706356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t>Se avisará al desarrollador en caso de incumplir alguna pauta</a:t>
            </a:r>
          </a:p>
          <a:p>
            <a:r>
              <a:rPr lang="es-ES" dirty="0" smtClean="0"/>
              <a:t> - Esto será gracias a la tarea de </a:t>
            </a:r>
            <a:r>
              <a:rPr lang="es-ES" dirty="0" err="1" smtClean="0"/>
              <a:t>grunt</a:t>
            </a:r>
            <a:r>
              <a:rPr lang="es-ES" dirty="0" smtClean="0"/>
              <a:t> que nos permite actualizar</a:t>
            </a:r>
            <a:r>
              <a:rPr lang="es-ES" baseline="0" dirty="0" smtClean="0"/>
              <a:t> el navegador por cada cambio que se haga en los JADE</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29</a:t>
            </a:fld>
            <a:endParaRPr lang="es-ES"/>
          </a:p>
        </p:txBody>
      </p:sp>
    </p:spTree>
    <p:extLst>
      <p:ext uri="{BB962C8B-B14F-4D97-AF65-F5344CB8AC3E}">
        <p14:creationId xmlns:p14="http://schemas.microsoft.com/office/powerpoint/2010/main" val="2934238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err="1" smtClean="0"/>
              <a:t>START.bat</a:t>
            </a:r>
            <a:endParaRPr lang="es-ES" dirty="0" smtClean="0"/>
          </a:p>
          <a:p>
            <a:r>
              <a:rPr lang="es-ES" dirty="0" smtClean="0"/>
              <a:t> o por terminal </a:t>
            </a:r>
            <a:r>
              <a:rPr lang="es-ES" dirty="0" err="1" smtClean="0"/>
              <a:t>grunt</a:t>
            </a:r>
            <a:r>
              <a:rPr lang="es-ES" smtClean="0"/>
              <a:t> server</a:t>
            </a:r>
            <a:endParaRPr lang="es-ES"/>
          </a:p>
        </p:txBody>
      </p:sp>
      <p:sp>
        <p:nvSpPr>
          <p:cNvPr id="4" name="Marcador de número de diapositiva 3"/>
          <p:cNvSpPr>
            <a:spLocks noGrp="1"/>
          </p:cNvSpPr>
          <p:nvPr>
            <p:ph type="sldNum" sz="quarter" idx="10"/>
          </p:nvPr>
        </p:nvSpPr>
        <p:spPr/>
        <p:txBody>
          <a:bodyPr/>
          <a:lstStyle/>
          <a:p>
            <a:fld id="{E5EABE52-A37E-8144-BEED-68333F883C2E}" type="slidenum">
              <a:rPr lang="es-ES" smtClean="0"/>
              <a:t>32</a:t>
            </a:fld>
            <a:endParaRPr lang="es-ES"/>
          </a:p>
        </p:txBody>
      </p:sp>
    </p:spTree>
    <p:extLst>
      <p:ext uri="{BB962C8B-B14F-4D97-AF65-F5344CB8AC3E}">
        <p14:creationId xmlns:p14="http://schemas.microsoft.com/office/powerpoint/2010/main" val="75918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Originalmente</a:t>
            </a:r>
            <a:r>
              <a:rPr lang="es-ES" baseline="0" dirty="0" smtClean="0"/>
              <a:t> el acceso a contenidos se hacía mediante un equipo de sobremesa. Pero es evidente que la tendencia desde hace ya algunos años es que los ordenadores </a:t>
            </a:r>
            <a:r>
              <a:rPr lang="es-ES" baseline="0" dirty="0" err="1" smtClean="0"/>
              <a:t>tipicos</a:t>
            </a:r>
            <a:r>
              <a:rPr lang="es-ES" baseline="0" dirty="0" smtClean="0"/>
              <a:t> no son la única forma de acceder a contenidos.</a:t>
            </a:r>
          </a:p>
          <a:p>
            <a:r>
              <a:rPr lang="es-ES" baseline="0" dirty="0" smtClean="0"/>
              <a:t>Foto del ordenador.</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4</a:t>
            </a:fld>
            <a:endParaRPr lang="es-ES"/>
          </a:p>
        </p:txBody>
      </p:sp>
    </p:spTree>
    <p:extLst>
      <p:ext uri="{BB962C8B-B14F-4D97-AF65-F5344CB8AC3E}">
        <p14:creationId xmlns:p14="http://schemas.microsoft.com/office/powerpoint/2010/main" val="135189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Foto con la imagen de la cantidad ingente de dispositivos que existen</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5</a:t>
            </a:fld>
            <a:endParaRPr lang="es-ES"/>
          </a:p>
        </p:txBody>
      </p:sp>
    </p:spTree>
    <p:extLst>
      <p:ext uri="{BB962C8B-B14F-4D97-AF65-F5344CB8AC3E}">
        <p14:creationId xmlns:p14="http://schemas.microsoft.com/office/powerpoint/2010/main" val="31332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No obstante la Web</a:t>
            </a:r>
            <a:r>
              <a:rPr lang="es-ES_tradnl" sz="1200" b="1" kern="1200" dirty="0" smtClean="0">
                <a:solidFill>
                  <a:schemeClr val="tx1"/>
                </a:solidFill>
                <a:effectLst/>
                <a:latin typeface="+mn-lt"/>
                <a:ea typeface="+mn-ea"/>
                <a:cs typeface="+mn-cs"/>
              </a:rPr>
              <a:t> es igual para todos</a:t>
            </a:r>
            <a:r>
              <a:rPr lang="es-ES_tradnl" sz="1200" kern="1200" dirty="0" smtClean="0">
                <a:solidFill>
                  <a:schemeClr val="tx1"/>
                </a:solidFill>
                <a:effectLst/>
                <a:latin typeface="+mn-lt"/>
                <a:ea typeface="+mn-ea"/>
                <a:cs typeface="+mn-cs"/>
              </a:rPr>
              <a:t> sin ninguna distinción</a:t>
            </a:r>
            <a:r>
              <a:rPr lang="es-ES_tradnl" dirty="0" smtClean="0">
                <a:effectLst/>
              </a:rPr>
              <a:t> </a:t>
            </a:r>
          </a:p>
          <a:p>
            <a:endParaRPr lang="es-ES_tradnl" dirty="0" smtClean="0">
              <a:effectLst/>
            </a:endParaRPr>
          </a:p>
          <a:p>
            <a:r>
              <a:rPr lang="es-ES_tradnl" sz="1200" kern="1200" dirty="0" smtClean="0">
                <a:solidFill>
                  <a:schemeClr val="tx1"/>
                </a:solidFill>
                <a:effectLst/>
                <a:latin typeface="+mn-lt"/>
                <a:ea typeface="+mn-ea"/>
                <a:cs typeface="+mn-cs"/>
              </a:rPr>
              <a:t>Por lo tanto es fundamental representar los contenidos web de forma ordenada y semánticamente correcta. Esto es fundamental para conseguir una experiencia de usuario satisfactoria. Si una página web está mal estructurada para una máquina no es posible interpretar correctamente su contenido, esto repercute en las búsquedas realizadas con un buscador o en el acceso por tecnologías de apoyo como lectores de pantalla. </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6</a:t>
            </a:fld>
            <a:endParaRPr lang="es-ES"/>
          </a:p>
        </p:txBody>
      </p:sp>
    </p:spTree>
    <p:extLst>
      <p:ext uri="{BB962C8B-B14F-4D97-AF65-F5344CB8AC3E}">
        <p14:creationId xmlns:p14="http://schemas.microsoft.com/office/powerpoint/2010/main" val="242201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smtClean="0"/>
              <a:t>La accesibilidad web trata del derecho que tiene cualquier persona para consumir contenido web independientemente de posibles discapacidades y contextos de uso </a:t>
            </a:r>
          </a:p>
          <a:p>
            <a:pPr marL="171450" indent="-171450">
              <a:buFontTx/>
              <a:buChar char="-"/>
            </a:pPr>
            <a:r>
              <a:rPr lang="es-ES" sz="1200" kern="1200" dirty="0" smtClean="0">
                <a:solidFill>
                  <a:schemeClr val="tx1"/>
                </a:solidFill>
                <a:effectLst/>
                <a:latin typeface="+mn-lt"/>
                <a:ea typeface="+mn-ea"/>
                <a:cs typeface="+mn-cs"/>
              </a:rPr>
              <a:t>Las personas con  discapacidad no pueden acceder el contenido web del mismo modo que una persona sin ninguna discapacidad. Tiene que utilizar unas terceras tecnologías, denominadas productos de apoyo en inglés, </a:t>
            </a:r>
            <a:r>
              <a:rPr lang="es-ES" sz="1200" i="1" kern="1200" dirty="0" err="1" smtClean="0">
                <a:solidFill>
                  <a:schemeClr val="tx1"/>
                </a:solidFill>
                <a:effectLst/>
                <a:latin typeface="+mn-lt"/>
                <a:ea typeface="+mn-ea"/>
                <a:cs typeface="+mn-cs"/>
              </a:rPr>
              <a:t>asistive</a:t>
            </a:r>
            <a:r>
              <a:rPr lang="es-ES" sz="1200" i="1" kern="1200" dirty="0" smtClean="0">
                <a:solidFill>
                  <a:schemeClr val="tx1"/>
                </a:solidFill>
                <a:effectLst/>
                <a:latin typeface="+mn-lt"/>
                <a:ea typeface="+mn-ea"/>
                <a:cs typeface="+mn-cs"/>
              </a:rPr>
              <a:t> </a:t>
            </a:r>
            <a:r>
              <a:rPr lang="es-ES" sz="1200" i="1" kern="1200" dirty="0" err="1" smtClean="0">
                <a:solidFill>
                  <a:schemeClr val="tx1"/>
                </a:solidFill>
                <a:effectLst/>
                <a:latin typeface="+mn-lt"/>
                <a:ea typeface="+mn-ea"/>
                <a:cs typeface="+mn-cs"/>
              </a:rPr>
              <a:t>technologies</a:t>
            </a:r>
            <a:r>
              <a:rPr lang="es-ES" sz="1200" b="1" kern="1200" dirty="0" smtClean="0">
                <a:solidFill>
                  <a:schemeClr val="tx1"/>
                </a:solidFill>
                <a:effectLst/>
                <a:latin typeface="+mn-lt"/>
                <a:ea typeface="+mn-ea"/>
                <a:cs typeface="+mn-cs"/>
              </a:rPr>
              <a:t> </a:t>
            </a:r>
          </a:p>
          <a:p>
            <a:pPr marL="628650" lvl="1" indent="-171450">
              <a:buFontTx/>
              <a:buChar char="-"/>
            </a:pPr>
            <a:r>
              <a:rPr lang="es-ES" b="1" kern="1200" dirty="0" smtClean="0">
                <a:solidFill>
                  <a:schemeClr val="tx1"/>
                </a:solidFill>
                <a:effectLst/>
                <a:latin typeface="+mn-lt"/>
                <a:ea typeface="+mn-ea"/>
                <a:cs typeface="+mn-cs"/>
              </a:rPr>
              <a:t>Lectores de pantalla</a:t>
            </a:r>
          </a:p>
          <a:p>
            <a:pPr marL="628650" lvl="1" indent="-171450">
              <a:buFontTx/>
              <a:buChar char="-"/>
            </a:pPr>
            <a:r>
              <a:rPr lang="es-ES" b="1" kern="1200" dirty="0" smtClean="0">
                <a:solidFill>
                  <a:schemeClr val="tx1"/>
                </a:solidFill>
                <a:effectLst/>
                <a:latin typeface="+mn-lt"/>
                <a:ea typeface="+mn-ea"/>
                <a:cs typeface="+mn-cs"/>
              </a:rPr>
              <a:t>Magnificadores</a:t>
            </a:r>
          </a:p>
          <a:p>
            <a:pPr marL="628650" lvl="1" indent="-171450">
              <a:buFontTx/>
              <a:buChar char="-"/>
            </a:pPr>
            <a:r>
              <a:rPr lang="es-ES" b="1" kern="1200" dirty="0" smtClean="0">
                <a:solidFill>
                  <a:schemeClr val="tx1"/>
                </a:solidFill>
                <a:effectLst/>
                <a:latin typeface="+mn-lt"/>
                <a:ea typeface="+mn-ea"/>
                <a:cs typeface="+mn-cs"/>
              </a:rPr>
              <a:t>Teclados virtuales</a:t>
            </a:r>
          </a:p>
          <a:p>
            <a:pPr marL="628650" lvl="1" indent="-171450">
              <a:buFontTx/>
              <a:buChar char="-"/>
            </a:pPr>
            <a:endParaRPr lang="es-ES" b="1" kern="1200" dirty="0" smtClean="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s-ES" sz="1200" kern="1200" dirty="0" smtClean="0">
                <a:solidFill>
                  <a:schemeClr val="tx1"/>
                </a:solidFill>
                <a:effectLst/>
                <a:latin typeface="+mn-lt"/>
                <a:ea typeface="+mn-ea"/>
                <a:cs typeface="+mn-cs"/>
              </a:rPr>
              <a:t>La accesibilidad no solo es importante para el usuario con discapacidad sino que es importante para todos. Es posible encontrar alguna página web cuyo contenido es representado por un tamaño de letra algo pequeño que no se llega a leer con facilidad, en este caso un magnificador sería de ayuda. Otro ejemplo, es que puede darse el caso de que la conexión a internet sea muy lenta y los contenidos de tipo imagen tarden en cargar. Es fundamental que las imágenes cuenten con textos alternativos que van a ser cargados mucho antes que las imágenes, por medio de esos textos alternativos el usuario puede intuir cómo completar sus objetivos aunque no vea las imágenes.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s-ES" sz="12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s-ES" sz="1200" kern="1200" dirty="0" smtClean="0">
                <a:solidFill>
                  <a:schemeClr val="tx1"/>
                </a:solidFill>
                <a:effectLst/>
                <a:latin typeface="+mn-lt"/>
                <a:ea typeface="+mn-ea"/>
                <a:cs typeface="+mn-cs"/>
              </a:rPr>
              <a:t>Así mismo la discapacidad es algo que llegada una determinada edad es una cualidad que se adquiere, por ejemplo problemas de cataratas que afectan a la visión, problemas de pérdida de audición, enfermedades como artritis que ocasionan una pérdida de movilidad, etc.. </a:t>
            </a:r>
            <a:endParaRPr lang="es-ES_tradnl"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5EABE52-A37E-8144-BEED-68333F883C2E}" type="slidenum">
              <a:rPr lang="es-ES" smtClean="0"/>
              <a:t>7</a:t>
            </a:fld>
            <a:endParaRPr lang="es-ES"/>
          </a:p>
        </p:txBody>
      </p:sp>
    </p:spTree>
    <p:extLst>
      <p:ext uri="{BB962C8B-B14F-4D97-AF65-F5344CB8AC3E}">
        <p14:creationId xmlns:p14="http://schemas.microsoft.com/office/powerpoint/2010/main" val="173877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¿Qué son los </a:t>
            </a:r>
            <a:r>
              <a:rPr lang="es-ES" dirty="0" err="1" smtClean="0"/>
              <a:t>frame</a:t>
            </a:r>
            <a:r>
              <a:rPr lang="es-ES" baseline="0" dirty="0" err="1" smtClean="0"/>
              <a:t>works</a:t>
            </a:r>
            <a:r>
              <a:rPr lang="es-ES" baseline="0" dirty="0" smtClean="0"/>
              <a:t> de desarrollo </a:t>
            </a:r>
            <a:r>
              <a:rPr lang="es-ES" baseline="0" dirty="0" err="1" smtClean="0"/>
              <a:t>front-end</a:t>
            </a:r>
            <a:r>
              <a:rPr lang="es-ES" baseline="0" dirty="0" smtClean="0"/>
              <a:t>?</a:t>
            </a:r>
          </a:p>
          <a:p>
            <a:r>
              <a:rPr lang="es-ES" sz="1200" kern="1200" dirty="0" smtClean="0">
                <a:solidFill>
                  <a:schemeClr val="tx1"/>
                </a:solidFill>
                <a:effectLst/>
                <a:latin typeface="+mn-lt"/>
                <a:ea typeface="+mn-ea"/>
                <a:cs typeface="+mn-cs"/>
              </a:rPr>
              <a:t>Hablar de </a:t>
            </a:r>
            <a:r>
              <a:rPr lang="es-ES" sz="1200" b="1" kern="1200" dirty="0" smtClean="0">
                <a:solidFill>
                  <a:schemeClr val="tx1"/>
                </a:solidFill>
                <a:effectLst/>
                <a:latin typeface="+mn-lt"/>
                <a:ea typeface="+mn-ea"/>
                <a:cs typeface="+mn-cs"/>
              </a:rPr>
              <a:t>desarrollo </a:t>
            </a:r>
            <a:r>
              <a:rPr lang="es-ES" sz="1200" b="1" i="1" kern="1200" dirty="0" err="1" smtClean="0">
                <a:solidFill>
                  <a:schemeClr val="tx1"/>
                </a:solidFill>
                <a:effectLst/>
                <a:latin typeface="+mn-lt"/>
                <a:ea typeface="+mn-ea"/>
                <a:cs typeface="+mn-cs"/>
              </a:rPr>
              <a:t>front-end</a:t>
            </a:r>
            <a:r>
              <a:rPr lang="es-ES" sz="1200" kern="1200" dirty="0" smtClean="0">
                <a:solidFill>
                  <a:schemeClr val="tx1"/>
                </a:solidFill>
                <a:effectLst/>
                <a:latin typeface="+mn-lt"/>
                <a:ea typeface="+mn-ea"/>
                <a:cs typeface="+mn-cs"/>
              </a:rPr>
              <a:t> hace referencia a la parte de una aplicación que interactúa directamente con el usuario</a:t>
            </a:r>
            <a:r>
              <a:rPr lang="es-ES_tradnl" dirty="0" smtClean="0">
                <a:effectLst/>
              </a:rPr>
              <a:t> </a:t>
            </a:r>
          </a:p>
          <a:p>
            <a:endParaRPr lang="es-ES_tradnl" dirty="0" smtClean="0">
              <a:effectLst/>
            </a:endParaRPr>
          </a:p>
          <a:p>
            <a:r>
              <a:rPr lang="es-ES" sz="1200" kern="1200" dirty="0" smtClean="0">
                <a:solidFill>
                  <a:schemeClr val="tx1"/>
                </a:solidFill>
                <a:effectLst/>
                <a:latin typeface="+mn-lt"/>
                <a:ea typeface="+mn-ea"/>
                <a:cs typeface="+mn-cs"/>
              </a:rPr>
              <a:t>Los </a:t>
            </a:r>
            <a:r>
              <a:rPr lang="es-ES" sz="1200" i="1" kern="1200" dirty="0" err="1" smtClean="0">
                <a:solidFill>
                  <a:schemeClr val="tx1"/>
                </a:solidFill>
                <a:effectLst/>
                <a:latin typeface="+mn-lt"/>
                <a:ea typeface="+mn-ea"/>
                <a:cs typeface="+mn-cs"/>
              </a:rPr>
              <a:t>frameworks</a:t>
            </a:r>
            <a:r>
              <a:rPr lang="es-ES" sz="1200" kern="1200" dirty="0" smtClean="0">
                <a:solidFill>
                  <a:schemeClr val="tx1"/>
                </a:solidFill>
                <a:effectLst/>
                <a:latin typeface="+mn-lt"/>
                <a:ea typeface="+mn-ea"/>
                <a:cs typeface="+mn-cs"/>
              </a:rPr>
              <a:t> de desarrollo </a:t>
            </a:r>
            <a:r>
              <a:rPr lang="es-ES" sz="1200" i="1" kern="1200" dirty="0" err="1" smtClean="0">
                <a:solidFill>
                  <a:schemeClr val="tx1"/>
                </a:solidFill>
                <a:effectLst/>
                <a:latin typeface="+mn-lt"/>
                <a:ea typeface="+mn-ea"/>
                <a:cs typeface="+mn-cs"/>
              </a:rPr>
              <a:t>front-end</a:t>
            </a:r>
            <a:r>
              <a:rPr lang="es-ES" sz="1200" kern="1200" dirty="0" smtClean="0">
                <a:solidFill>
                  <a:schemeClr val="tx1"/>
                </a:solidFill>
                <a:effectLst/>
                <a:latin typeface="+mn-lt"/>
                <a:ea typeface="+mn-ea"/>
                <a:cs typeface="+mn-cs"/>
              </a:rPr>
              <a:t>  ayudan a los profesionales a crear páginas web de una forma muy rápida</a:t>
            </a:r>
            <a:r>
              <a:rPr lang="es-ES_tradnl" dirty="0" smtClean="0">
                <a:effectLst/>
              </a:rPr>
              <a:t> </a:t>
            </a:r>
          </a:p>
          <a:p>
            <a:endParaRPr lang="es-ES_tradnl" dirty="0" smtClean="0">
              <a:effectLst/>
            </a:endParaRPr>
          </a:p>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10</a:t>
            </a:fld>
            <a:endParaRPr lang="es-ES"/>
          </a:p>
        </p:txBody>
      </p:sp>
    </p:spTree>
    <p:extLst>
      <p:ext uri="{BB962C8B-B14F-4D97-AF65-F5344CB8AC3E}">
        <p14:creationId xmlns:p14="http://schemas.microsoft.com/office/powerpoint/2010/main" val="254755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 que nos aportan los </a:t>
            </a:r>
            <a:r>
              <a:rPr lang="es-ES" dirty="0" err="1" smtClean="0"/>
              <a:t>frameworks</a:t>
            </a:r>
            <a:r>
              <a:rPr lang="es-ES" baseline="0" dirty="0" smtClean="0"/>
              <a:t> </a:t>
            </a:r>
            <a:r>
              <a:rPr lang="es-ES" baseline="0" dirty="0" err="1" smtClean="0"/>
              <a:t>front-end</a:t>
            </a:r>
            <a:r>
              <a:rPr lang="es-ES" baseline="0" dirty="0" smtClean="0"/>
              <a:t>. Básicamente elementos, un </a:t>
            </a:r>
            <a:r>
              <a:rPr lang="es-ES" baseline="0" smtClean="0"/>
              <a:t>GRID </a:t>
            </a:r>
            <a:endParaRPr lang="es-ES" baseline="0" dirty="0" smtClean="0"/>
          </a:p>
          <a:p>
            <a:r>
              <a:rPr lang="es-ES" baseline="0" dirty="0" smtClean="0"/>
              <a:t>-Elementos: Una colección de componentes preparados para ser utilizados en un desarrollo web. Van desde los más sencillos como un h1 hasta los más complejos como </a:t>
            </a:r>
            <a:r>
              <a:rPr lang="es-ES" baseline="0" dirty="0" err="1" smtClean="0"/>
              <a:t>podríaser</a:t>
            </a:r>
            <a:r>
              <a:rPr lang="es-ES" baseline="0" dirty="0" smtClean="0"/>
              <a:t> una ventana modal que </a:t>
            </a:r>
            <a:r>
              <a:rPr lang="es-ES" baseline="0" dirty="0" err="1" smtClean="0"/>
              <a:t>utilza</a:t>
            </a:r>
            <a:r>
              <a:rPr lang="es-ES" baseline="0" dirty="0" smtClean="0"/>
              <a:t> </a:t>
            </a:r>
            <a:r>
              <a:rPr lang="es-ES" baseline="0" dirty="0" err="1" smtClean="0"/>
              <a:t>javascript</a:t>
            </a:r>
            <a:r>
              <a:rPr lang="es-ES" baseline="0" dirty="0" smtClean="0"/>
              <a:t>. Esto evita tener que volver ciertos elementos que sabes que vas a utilizar como por ejemplo botones con algún tipo de degradado y redondeados. Como he dicho se proporcionan elementos con unos estilos defectos pero el programador puedo personalizarlos para adaptarlos a sus necesidades.</a:t>
            </a:r>
          </a:p>
          <a:p>
            <a:endParaRPr lang="es-ES" baseline="0" dirty="0" smtClean="0"/>
          </a:p>
          <a:p>
            <a:r>
              <a:rPr lang="es-ES" baseline="0" dirty="0" smtClean="0"/>
              <a:t>-GRID: Es habitual en proyectos web profesionales maquetar utilizando un GRID. Es importante tanto para los diseñadores como para los </a:t>
            </a:r>
            <a:r>
              <a:rPr lang="es-ES" baseline="0" dirty="0" err="1" smtClean="0"/>
              <a:t>maquetadores</a:t>
            </a:r>
            <a:r>
              <a:rPr lang="es-ES" baseline="0" dirty="0" smtClean="0"/>
              <a:t>. El GRID proporciona una estructura de columnas sobre las que se irán colocando los elementos que construyen una página web. Estos </a:t>
            </a:r>
            <a:r>
              <a:rPr lang="es-ES" baseline="0" dirty="0" err="1" smtClean="0"/>
              <a:t>frameworks</a:t>
            </a:r>
            <a:r>
              <a:rPr lang="es-ES" baseline="0" dirty="0" smtClean="0"/>
              <a:t> de desarrollo </a:t>
            </a:r>
            <a:r>
              <a:rPr lang="es-ES" baseline="0" dirty="0" err="1" smtClean="0"/>
              <a:t>front-end</a:t>
            </a:r>
            <a:r>
              <a:rPr lang="es-ES" baseline="0" dirty="0" smtClean="0"/>
              <a:t> suelen proporciona un GRID y así se evita nuevamente que el </a:t>
            </a:r>
            <a:r>
              <a:rPr lang="es-ES" baseline="0" dirty="0" err="1" smtClean="0"/>
              <a:t>maquetador</a:t>
            </a:r>
            <a:r>
              <a:rPr lang="es-ES" baseline="0" dirty="0" smtClean="0"/>
              <a:t> deba crear uno desde cero. Además es posible </a:t>
            </a:r>
            <a:r>
              <a:rPr lang="es-ES" baseline="0" dirty="0" err="1" smtClean="0"/>
              <a:t>customizarlo</a:t>
            </a:r>
            <a:r>
              <a:rPr lang="es-ES" baseline="0" dirty="0" smtClean="0"/>
              <a:t> con más o menos columnas según sea necesario.</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11</a:t>
            </a:fld>
            <a:endParaRPr lang="es-ES"/>
          </a:p>
        </p:txBody>
      </p:sp>
    </p:spTree>
    <p:extLst>
      <p:ext uri="{BB962C8B-B14F-4D97-AF65-F5344CB8AC3E}">
        <p14:creationId xmlns:p14="http://schemas.microsoft.com/office/powerpoint/2010/main" val="415088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Estos</a:t>
            </a:r>
            <a:r>
              <a:rPr lang="es-ES" baseline="0" dirty="0" smtClean="0"/>
              <a:t> </a:t>
            </a:r>
            <a:r>
              <a:rPr lang="es-ES" baseline="0" dirty="0" err="1" smtClean="0"/>
              <a:t>frameworks</a:t>
            </a:r>
            <a:r>
              <a:rPr lang="es-ES" baseline="0" dirty="0" smtClean="0"/>
              <a:t> nos sirven para simplificar la vida al desarrollador. Se tardará menos menos en cambiar unos estilos de unos componentes que en crearlos desde cero. Es por ello que la productividad se verá incrementada.</a:t>
            </a:r>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12</a:t>
            </a:fld>
            <a:endParaRPr lang="es-ES"/>
          </a:p>
        </p:txBody>
      </p:sp>
    </p:spTree>
    <p:extLst>
      <p:ext uri="{BB962C8B-B14F-4D97-AF65-F5344CB8AC3E}">
        <p14:creationId xmlns:p14="http://schemas.microsoft.com/office/powerpoint/2010/main" val="322448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Mejorar la productividad: tal y como hacen los </a:t>
            </a:r>
            <a:r>
              <a:rPr lang="es-ES" dirty="0" err="1" smtClean="0"/>
              <a:t>frameworks</a:t>
            </a:r>
            <a:r>
              <a:rPr lang="es-ES" dirty="0" smtClean="0"/>
              <a:t> </a:t>
            </a:r>
            <a:r>
              <a:rPr lang="es-ES" dirty="0" err="1" smtClean="0"/>
              <a:t>front-end</a:t>
            </a:r>
            <a:r>
              <a:rPr lang="es-ES" dirty="0" smtClean="0"/>
              <a:t> pero</a:t>
            </a:r>
            <a:r>
              <a:rPr lang="es-ES" baseline="0" dirty="0" smtClean="0"/>
              <a:t> aun se le puede sacar más partido como veremos más adelante</a:t>
            </a:r>
          </a:p>
          <a:p>
            <a:endParaRPr lang="es-ES" baseline="0" dirty="0" smtClean="0"/>
          </a:p>
          <a:p>
            <a:r>
              <a:rPr lang="es-ES" baseline="0" dirty="0" smtClean="0"/>
              <a:t>Crear sitios web modernos: proporcionar formas de crear sitios web modernos como los que hay por la web de una forma sencilla.</a:t>
            </a:r>
          </a:p>
          <a:p>
            <a:endParaRPr lang="es-ES" baseline="0" dirty="0" smtClean="0"/>
          </a:p>
          <a:p>
            <a:r>
              <a:rPr lang="es-ES" b="1" baseline="0" dirty="0" smtClean="0"/>
              <a:t>Al final pero no menos importante sino que es necesario presentar otras tecnologías previamente</a:t>
            </a:r>
          </a:p>
          <a:p>
            <a:pPr marL="0" marR="0" indent="0" algn="l" defTabSz="457200" rtl="0" eaLnBrk="1" fontAlgn="auto" latinLnBrk="0" hangingPunct="1">
              <a:lnSpc>
                <a:spcPct val="100000"/>
              </a:lnSpc>
              <a:spcBef>
                <a:spcPts val="0"/>
              </a:spcBef>
              <a:spcAft>
                <a:spcPts val="0"/>
              </a:spcAft>
              <a:buClrTx/>
              <a:buSzTx/>
              <a:buFontTx/>
              <a:buNone/>
              <a:tabLst/>
              <a:defRPr/>
            </a:pPr>
            <a:r>
              <a:rPr lang="es-ES" baseline="0" dirty="0" smtClean="0"/>
              <a:t>Control de la accesibilidad;  ningún </a:t>
            </a:r>
            <a:r>
              <a:rPr lang="es-ES" baseline="0" dirty="0" err="1" smtClean="0"/>
              <a:t>framework</a:t>
            </a:r>
            <a:r>
              <a:rPr lang="es-ES" baseline="0" dirty="0" smtClean="0"/>
              <a:t> se preocupa por la accesibilidad y es evidente que hay que tenerla en cuenta. Debemos crear una herramienta que nos permita mantener un control de que nuestro contenido es accesible</a:t>
            </a:r>
          </a:p>
          <a:p>
            <a:endParaRPr lang="es-ES" dirty="0"/>
          </a:p>
        </p:txBody>
      </p:sp>
      <p:sp>
        <p:nvSpPr>
          <p:cNvPr id="4" name="Marcador de número de diapositiva 3"/>
          <p:cNvSpPr>
            <a:spLocks noGrp="1"/>
          </p:cNvSpPr>
          <p:nvPr>
            <p:ph type="sldNum" sz="quarter" idx="10"/>
          </p:nvPr>
        </p:nvSpPr>
        <p:spPr/>
        <p:txBody>
          <a:bodyPr/>
          <a:lstStyle/>
          <a:p>
            <a:fld id="{E5EABE52-A37E-8144-BEED-68333F883C2E}" type="slidenum">
              <a:rPr lang="es-ES" smtClean="0"/>
              <a:t>14</a:t>
            </a:fld>
            <a:endParaRPr lang="es-ES"/>
          </a:p>
        </p:txBody>
      </p:sp>
    </p:spTree>
    <p:extLst>
      <p:ext uri="{BB962C8B-B14F-4D97-AF65-F5344CB8AC3E}">
        <p14:creationId xmlns:p14="http://schemas.microsoft.com/office/powerpoint/2010/main" val="27772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 para editar título</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n-US"/>
          </a:p>
        </p:txBody>
      </p:sp>
      <p:sp>
        <p:nvSpPr>
          <p:cNvPr id="4" name="Date Placeholder 3"/>
          <p:cNvSpPr>
            <a:spLocks noGrp="1"/>
          </p:cNvSpPr>
          <p:nvPr>
            <p:ph type="dt" sz="half" idx="10"/>
          </p:nvPr>
        </p:nvSpPr>
        <p:spPr/>
        <p:txBody>
          <a:bodyPr/>
          <a:lstStyle/>
          <a:p>
            <a:fld id="{651A0C47-018D-4460-B945-BFF7981B6CA6}" type="datetimeFigureOut">
              <a:rPr lang="en-US" smtClean="0"/>
              <a:t>09/10/13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‹Nr.›</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Vertical Text Placeholder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651A0C47-018D-4460-B945-BFF7981B6CA6}" type="datetimeFigureOut">
              <a:rPr lang="en-US" smtClean="0"/>
              <a:t>09/10/13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 para editar título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651A0C47-018D-4460-B945-BFF7981B6CA6}" type="datetimeFigureOut">
              <a:rPr lang="en-US" smtClean="0"/>
              <a:t>09/10/13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651A0C47-018D-4460-B945-BFF7981B6CA6}" type="datetimeFigureOut">
              <a:rPr lang="en-US" smtClean="0"/>
              <a:t>09/10/13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651A0C47-018D-4460-B945-BFF7981B6CA6}" type="datetimeFigureOut">
              <a:rPr lang="en-US" smtClean="0"/>
              <a:t>09/10/13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5" name="Date Placeholder 4"/>
          <p:cNvSpPr>
            <a:spLocks noGrp="1"/>
          </p:cNvSpPr>
          <p:nvPr>
            <p:ph type="dt" sz="half" idx="10"/>
          </p:nvPr>
        </p:nvSpPr>
        <p:spPr/>
        <p:txBody>
          <a:bodyPr/>
          <a:lstStyle/>
          <a:p>
            <a:fld id="{651A0C47-018D-4460-B945-BFF7981B6CA6}" type="datetimeFigureOut">
              <a:rPr lang="en-US" smtClean="0"/>
              <a:t>09/10/13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 para editar título</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7" name="Date Placeholder 6"/>
          <p:cNvSpPr>
            <a:spLocks noGrp="1"/>
          </p:cNvSpPr>
          <p:nvPr>
            <p:ph type="dt" sz="half" idx="10"/>
          </p:nvPr>
        </p:nvSpPr>
        <p:spPr/>
        <p:txBody>
          <a:bodyPr/>
          <a:lstStyle/>
          <a:p>
            <a:fld id="{651A0C47-018D-4460-B945-BFF7981B6CA6}" type="datetimeFigureOut">
              <a:rPr lang="en-US" smtClean="0"/>
              <a:t>09/10/13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Date Placeholder 2"/>
          <p:cNvSpPr>
            <a:spLocks noGrp="1"/>
          </p:cNvSpPr>
          <p:nvPr>
            <p:ph type="dt" sz="half" idx="10"/>
          </p:nvPr>
        </p:nvSpPr>
        <p:spPr/>
        <p:txBody>
          <a:bodyPr/>
          <a:lstStyle/>
          <a:p>
            <a:fld id="{651A0C47-018D-4460-B945-BFF7981B6CA6}" type="datetimeFigureOut">
              <a:rPr lang="en-US" smtClean="0"/>
              <a:t>09/10/13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09/10/13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651A0C47-018D-4460-B945-BFF7981B6CA6}" type="datetimeFigureOut">
              <a:rPr lang="en-US" smtClean="0"/>
              <a:t>09/10/13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651A0C47-018D-4460-B945-BFF7981B6CA6}" type="datetimeFigureOut">
              <a:rPr lang="en-US" smtClean="0"/>
              <a:t>09/10/13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‹Nr.›</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lumOff val="15000"/>
              </a:schemeClr>
            </a:gs>
            <a:gs pos="100000">
              <a:srgbClr val="151515"/>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A0C47-018D-4460-B945-BFF7981B6CA6}" type="datetimeFigureOut">
              <a:rPr lang="en-US" smtClean="0"/>
              <a:t>09/10/13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F5A0A-F6FC-4FFD-9B49-0DA8697211D9}" type="slidenum">
              <a:rPr lang="en-US" smtClean="0"/>
              <a:t>‹Nr.›</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jpeg"/><Relationship Id="rId5" Type="http://schemas.microsoft.com/office/2007/relationships/hdphoto" Target="../media/hdphoto1.wdp"/><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jpeg"/><Relationship Id="rId6" Type="http://schemas.microsoft.com/office/2007/relationships/hdphoto" Target="../media/hdphoto1.wdp"/><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5"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7.jpeg"/><Relationship Id="rId13" Type="http://schemas.microsoft.com/office/2007/relationships/hdphoto" Target="../media/hdphoto1.wdp"/><Relationship Id="rId1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9.png"/><Relationship Id="rId10"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16428" y="247651"/>
            <a:ext cx="1725960" cy="1725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570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Frameworks</a:t>
            </a:r>
            <a:r>
              <a:rPr lang="es-ES" dirty="0" smtClean="0"/>
              <a:t> </a:t>
            </a:r>
            <a:r>
              <a:rPr lang="es-ES" dirty="0" err="1" smtClean="0"/>
              <a:t>front-end</a:t>
            </a:r>
            <a:endParaRPr lang="es-ES" dirty="0"/>
          </a:p>
        </p:txBody>
      </p:sp>
      <p:pic>
        <p:nvPicPr>
          <p:cNvPr id="10" name="Imagen 9" descr="twitter-bootstrap-540x28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42" y="1788344"/>
            <a:ext cx="8025558" cy="4205987"/>
          </a:xfrm>
          <a:prstGeom prst="rect">
            <a:avLst/>
          </a:prstGeom>
        </p:spPr>
      </p:pic>
      <p:pic>
        <p:nvPicPr>
          <p:cNvPr id="4" name="Imagen 3"/>
          <p:cNvPicPr>
            <a:picLocks noChangeAspect="1"/>
          </p:cNvPicPr>
          <p:nvPr/>
        </p:nvPicPr>
        <p:blipFill>
          <a:blip r:embed="rId4"/>
          <a:stretch>
            <a:fillRect/>
          </a:stretch>
        </p:blipFill>
        <p:spPr>
          <a:xfrm>
            <a:off x="1189301" y="2191184"/>
            <a:ext cx="4049356" cy="2339385"/>
          </a:xfrm>
          <a:prstGeom prst="roundRect">
            <a:avLst>
              <a:gd name="adj" fmla="val 9078"/>
            </a:avLst>
          </a:prstGeom>
          <a:ln>
            <a:noFill/>
          </a:ln>
          <a:effectLst/>
          <a:scene3d>
            <a:camera prst="orthographicFront"/>
            <a:lightRig rig="contrasting" dir="t">
              <a:rot lat="0" lon="0" rev="4200000"/>
            </a:lightRig>
          </a:scene3d>
          <a:sp3d prstMaterial="plastic">
            <a:contourClr>
              <a:srgbClr val="969696"/>
            </a:contourClr>
          </a:sp3d>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8101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Frameworks</a:t>
            </a:r>
            <a:r>
              <a:rPr lang="es-ES" dirty="0" smtClean="0"/>
              <a:t> </a:t>
            </a:r>
            <a:r>
              <a:rPr lang="es-ES" dirty="0" err="1" smtClean="0"/>
              <a:t>front-end</a:t>
            </a:r>
            <a:endParaRPr lang="es-ES" dirty="0"/>
          </a:p>
        </p:txBody>
      </p:sp>
      <p:pic>
        <p:nvPicPr>
          <p:cNvPr id="6" name="Imagen 5"/>
          <p:cNvPicPr>
            <a:picLocks noChangeAspect="1"/>
          </p:cNvPicPr>
          <p:nvPr/>
        </p:nvPicPr>
        <p:blipFill>
          <a:blip r:embed="rId3"/>
          <a:stretch>
            <a:fillRect/>
          </a:stretch>
        </p:blipFill>
        <p:spPr>
          <a:xfrm>
            <a:off x="811043" y="2183269"/>
            <a:ext cx="3264304" cy="2709300"/>
          </a:xfrm>
          <a:prstGeom prst="rect">
            <a:avLst/>
          </a:prstGeom>
        </p:spPr>
      </p:pic>
      <p:pic>
        <p:nvPicPr>
          <p:cNvPr id="7" name="Imagen 6"/>
          <p:cNvPicPr>
            <a:picLocks noChangeAspect="1"/>
          </p:cNvPicPr>
          <p:nvPr/>
        </p:nvPicPr>
        <p:blipFill>
          <a:blip r:embed="rId4"/>
          <a:stretch>
            <a:fillRect/>
          </a:stretch>
        </p:blipFill>
        <p:spPr>
          <a:xfrm>
            <a:off x="5023714" y="2437888"/>
            <a:ext cx="3732219" cy="2332405"/>
          </a:xfrm>
          <a:prstGeom prst="rect">
            <a:avLst/>
          </a:prstGeom>
        </p:spPr>
      </p:pic>
      <p:sp>
        <p:nvSpPr>
          <p:cNvPr id="8" name="CuadroTexto 7"/>
          <p:cNvSpPr txBox="1"/>
          <p:nvPr/>
        </p:nvSpPr>
        <p:spPr>
          <a:xfrm>
            <a:off x="1079500" y="5104140"/>
            <a:ext cx="2995847" cy="523220"/>
          </a:xfrm>
          <a:prstGeom prst="rect">
            <a:avLst/>
          </a:prstGeom>
          <a:noFill/>
        </p:spPr>
        <p:txBody>
          <a:bodyPr wrap="square" rtlCol="0">
            <a:spAutoFit/>
          </a:bodyPr>
          <a:lstStyle/>
          <a:p>
            <a:pPr algn="ctr"/>
            <a:r>
              <a:rPr lang="es-ES" sz="2800" dirty="0" smtClean="0"/>
              <a:t>Elementos</a:t>
            </a:r>
            <a:endParaRPr lang="es-ES" sz="2800" dirty="0"/>
          </a:p>
        </p:txBody>
      </p:sp>
      <p:sp>
        <p:nvSpPr>
          <p:cNvPr id="9" name="CuadroTexto 8"/>
          <p:cNvSpPr txBox="1"/>
          <p:nvPr/>
        </p:nvSpPr>
        <p:spPr>
          <a:xfrm>
            <a:off x="5391150" y="5107970"/>
            <a:ext cx="2995847" cy="523220"/>
          </a:xfrm>
          <a:prstGeom prst="rect">
            <a:avLst/>
          </a:prstGeom>
          <a:noFill/>
        </p:spPr>
        <p:txBody>
          <a:bodyPr wrap="square" rtlCol="0">
            <a:spAutoFit/>
          </a:bodyPr>
          <a:lstStyle/>
          <a:p>
            <a:pPr algn="ctr"/>
            <a:r>
              <a:rPr lang="es-ES" sz="2800" dirty="0" smtClean="0"/>
              <a:t>GRID</a:t>
            </a:r>
            <a:endParaRPr lang="es-ES" sz="2800" dirty="0"/>
          </a:p>
        </p:txBody>
      </p:sp>
      <p:pic>
        <p:nvPicPr>
          <p:cNvPr id="10" name="Imagen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2481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Frameworks</a:t>
            </a:r>
            <a:r>
              <a:rPr lang="es-ES" dirty="0"/>
              <a:t> </a:t>
            </a:r>
            <a:r>
              <a:rPr lang="es-ES" dirty="0" err="1" smtClean="0"/>
              <a:t>front-end</a:t>
            </a:r>
            <a:endParaRPr lang="es-ES" dirty="0"/>
          </a:p>
        </p:txBody>
      </p:sp>
      <p:pic>
        <p:nvPicPr>
          <p:cNvPr id="4" name="Imagen 3"/>
          <p:cNvPicPr>
            <a:picLocks noChangeAspect="1"/>
          </p:cNvPicPr>
          <p:nvPr/>
        </p:nvPicPr>
        <p:blipFill>
          <a:blip r:embed="rId3">
            <a:duotone>
              <a:schemeClr val="accent3">
                <a:shade val="45000"/>
                <a:satMod val="135000"/>
              </a:schemeClr>
              <a:prstClr val="white"/>
            </a:duotone>
            <a:alphaModFix/>
          </a:blip>
          <a:stretch>
            <a:fillRect/>
          </a:stretch>
        </p:blipFill>
        <p:spPr>
          <a:xfrm>
            <a:off x="1028196" y="2159657"/>
            <a:ext cx="3181621" cy="3181621"/>
          </a:xfrm>
          <a:prstGeom prst="rect">
            <a:avLst/>
          </a:prstGeom>
        </p:spPr>
      </p:pic>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5022020" y="2159657"/>
            <a:ext cx="2616585" cy="2741184"/>
          </a:xfrm>
          <a:prstGeom prst="roundRect">
            <a:avLst>
              <a:gd name="adj" fmla="val 74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ruz 5"/>
          <p:cNvSpPr/>
          <p:nvPr/>
        </p:nvSpPr>
        <p:spPr>
          <a:xfrm rot="2655472">
            <a:off x="4185060" y="1479304"/>
            <a:ext cx="4143697" cy="4221584"/>
          </a:xfrm>
          <a:prstGeom prst="plus">
            <a:avLst>
              <a:gd name="adj" fmla="val 412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pic>
        <p:nvPicPr>
          <p:cNvPr id="7" name="Imagen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5316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 hasta ahora</a:t>
            </a:r>
            <a:endParaRPr lang="es-ES" dirty="0"/>
          </a:p>
        </p:txBody>
      </p:sp>
      <p:pic>
        <p:nvPicPr>
          <p:cNvPr id="4" name="Imagen 3"/>
          <p:cNvPicPr>
            <a:picLocks noChangeAspect="1"/>
          </p:cNvPicPr>
          <p:nvPr/>
        </p:nvPicPr>
        <p:blipFill>
          <a:blip r:embed="rId2"/>
          <a:stretch>
            <a:fillRect/>
          </a:stretch>
        </p:blipFill>
        <p:spPr>
          <a:xfrm>
            <a:off x="968601" y="1538573"/>
            <a:ext cx="3304811" cy="1908000"/>
          </a:xfrm>
          <a:prstGeom prst="roundRect">
            <a:avLst>
              <a:gd name="adj" fmla="val 5767"/>
            </a:avLst>
          </a:prstGeom>
          <a:solidFill>
            <a:srgbClr val="FFFFFF">
              <a:shade val="85000"/>
            </a:srgbClr>
          </a:solidFill>
          <a:ln>
            <a:noFill/>
          </a:ln>
          <a:effectLst/>
        </p:spPr>
      </p:pic>
      <p:pic>
        <p:nvPicPr>
          <p:cNvPr id="5" name="Imagen 4"/>
          <p:cNvPicPr>
            <a:picLocks noChangeAspect="1"/>
          </p:cNvPicPr>
          <p:nvPr/>
        </p:nvPicPr>
        <p:blipFill>
          <a:blip r:embed="rId3"/>
          <a:stretch>
            <a:fillRect/>
          </a:stretch>
        </p:blipFill>
        <p:spPr>
          <a:xfrm>
            <a:off x="968601" y="4138667"/>
            <a:ext cx="3311996" cy="1913399"/>
          </a:xfrm>
          <a:prstGeom prst="roundRect">
            <a:avLst>
              <a:gd name="adj" fmla="val 9078"/>
            </a:avLst>
          </a:prstGeom>
          <a:ln>
            <a:noFill/>
          </a:ln>
          <a:effectLst/>
          <a:scene3d>
            <a:camera prst="orthographicFront"/>
            <a:lightRig rig="contrasting" dir="t">
              <a:rot lat="0" lon="0" rev="4200000"/>
            </a:lightRig>
          </a:scene3d>
          <a:sp3d prstMaterial="plastic">
            <a:contourClr>
              <a:srgbClr val="969696"/>
            </a:contourClr>
          </a:sp3d>
        </p:spPr>
      </p:pic>
      <p:pic>
        <p:nvPicPr>
          <p:cNvPr id="6" name="Imagen 5"/>
          <p:cNvPicPr>
            <a:picLocks noChangeAspect="1"/>
          </p:cNvPicPr>
          <p:nvPr/>
        </p:nvPicPr>
        <p:blipFill>
          <a:blip r:embed="rId4">
            <a:duotone>
              <a:schemeClr val="accent3">
                <a:shade val="45000"/>
                <a:satMod val="135000"/>
              </a:schemeClr>
              <a:prstClr val="white"/>
            </a:duotone>
            <a:alphaModFix/>
          </a:blip>
          <a:stretch>
            <a:fillRect/>
          </a:stretch>
        </p:blipFill>
        <p:spPr>
          <a:xfrm>
            <a:off x="5852176" y="4132208"/>
            <a:ext cx="1879546" cy="1879546"/>
          </a:xfrm>
          <a:prstGeom prst="rect">
            <a:avLst/>
          </a:prstGeom>
        </p:spPr>
      </p:pic>
      <p:pic>
        <p:nvPicPr>
          <p:cNvPr id="7" name="Imagen 6"/>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5852176" y="1574575"/>
            <a:ext cx="1786905" cy="1871998"/>
          </a:xfrm>
          <a:prstGeom prst="roundRect">
            <a:avLst>
              <a:gd name="adj" fmla="val 74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0834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Objetivos</a:t>
            </a:r>
            <a:endParaRPr lang="es-ES" dirty="0"/>
          </a:p>
        </p:txBody>
      </p:sp>
      <p:sp>
        <p:nvSpPr>
          <p:cNvPr id="3" name="Marcador de contenido 2"/>
          <p:cNvSpPr>
            <a:spLocks noGrp="1"/>
          </p:cNvSpPr>
          <p:nvPr>
            <p:ph idx="1"/>
          </p:nvPr>
        </p:nvSpPr>
        <p:spPr/>
        <p:txBody>
          <a:bodyPr/>
          <a:lstStyle/>
          <a:p>
            <a:r>
              <a:rPr lang="es-ES" dirty="0"/>
              <a:t>Mejorar la </a:t>
            </a:r>
            <a:r>
              <a:rPr lang="es-ES" dirty="0" smtClean="0"/>
              <a:t>productividad</a:t>
            </a:r>
          </a:p>
          <a:p>
            <a:pPr marL="0" indent="0">
              <a:buNone/>
            </a:pPr>
            <a:endParaRPr lang="es-ES" dirty="0" smtClean="0"/>
          </a:p>
          <a:p>
            <a:r>
              <a:rPr lang="es-ES" dirty="0" smtClean="0"/>
              <a:t>Crear sitios web modernos</a:t>
            </a:r>
          </a:p>
          <a:p>
            <a:endParaRPr lang="es-ES" dirty="0"/>
          </a:p>
          <a:p>
            <a:r>
              <a:rPr lang="es-ES" dirty="0"/>
              <a:t>Control de accesibilidad</a:t>
            </a:r>
          </a:p>
          <a:p>
            <a:endParaRPr lang="es-ES" dirty="0" smtClean="0"/>
          </a:p>
          <a:p>
            <a:pPr lvl="1"/>
            <a:endParaRPr lang="es-ES" dirty="0"/>
          </a:p>
        </p:txBody>
      </p:sp>
      <p:pic>
        <p:nvPicPr>
          <p:cNvPr id="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08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Esqueleto del entorno: YEOMAN</a:t>
            </a:r>
            <a:endParaRPr lang="es-ES" dirty="0"/>
          </a:p>
        </p:txBody>
      </p:sp>
      <p:sp>
        <p:nvSpPr>
          <p:cNvPr id="3" name="Marcador de contenido 2"/>
          <p:cNvSpPr>
            <a:spLocks noGrp="1"/>
          </p:cNvSpPr>
          <p:nvPr>
            <p:ph sz="half" idx="1"/>
          </p:nvPr>
        </p:nvSpPr>
        <p:spPr/>
        <p:txBody>
          <a:bodyPr/>
          <a:lstStyle/>
          <a:p>
            <a:r>
              <a:rPr lang="es-ES" dirty="0" smtClean="0"/>
              <a:t>Usaremos el generador de aplicaciones en </a:t>
            </a:r>
            <a:r>
              <a:rPr lang="es-ES" dirty="0" err="1" smtClean="0"/>
              <a:t>AngularJS</a:t>
            </a:r>
            <a:r>
              <a:rPr lang="es-ES" dirty="0" smtClean="0"/>
              <a:t>:</a:t>
            </a:r>
          </a:p>
          <a:p>
            <a:pPr lvl="1"/>
            <a:r>
              <a:rPr lang="es-ES" dirty="0" err="1" smtClean="0"/>
              <a:t>Bootstrap</a:t>
            </a:r>
            <a:r>
              <a:rPr lang="es-ES" dirty="0" smtClean="0"/>
              <a:t>: versión desarrolladores</a:t>
            </a:r>
          </a:p>
          <a:p>
            <a:pPr lvl="1"/>
            <a:r>
              <a:rPr lang="es-ES" dirty="0" err="1" smtClean="0"/>
              <a:t>GruntFile</a:t>
            </a:r>
            <a:endParaRPr lang="es-ES" dirty="0"/>
          </a:p>
          <a:p>
            <a:pPr lvl="1"/>
            <a:r>
              <a:rPr lang="es-ES" dirty="0" smtClean="0"/>
              <a:t>Aplicación para </a:t>
            </a:r>
            <a:r>
              <a:rPr lang="es-ES" dirty="0" err="1" smtClean="0"/>
              <a:t>AngularJS</a:t>
            </a:r>
            <a:endParaRPr lang="es-ES" dirty="0" smtClean="0"/>
          </a:p>
        </p:txBody>
      </p:sp>
      <p:pic>
        <p:nvPicPr>
          <p:cNvPr id="5" name="Imagen 4"/>
          <p:cNvPicPr>
            <a:picLocks noChangeAspect="1"/>
          </p:cNvPicPr>
          <p:nvPr/>
        </p:nvPicPr>
        <p:blipFill>
          <a:blip r:embed="rId2"/>
          <a:stretch>
            <a:fillRect/>
          </a:stretch>
        </p:blipFill>
        <p:spPr>
          <a:xfrm>
            <a:off x="6012928" y="1478106"/>
            <a:ext cx="2412473" cy="3956456"/>
          </a:xfrm>
          <a:prstGeom prst="rect">
            <a:avLst/>
          </a:prstGeom>
        </p:spPr>
      </p:pic>
      <p:sp>
        <p:nvSpPr>
          <p:cNvPr id="6" name="CuadroTexto 5"/>
          <p:cNvSpPr txBox="1"/>
          <p:nvPr/>
        </p:nvSpPr>
        <p:spPr>
          <a:xfrm>
            <a:off x="6073402" y="5576311"/>
            <a:ext cx="2412473" cy="707886"/>
          </a:xfrm>
          <a:prstGeom prst="rect">
            <a:avLst/>
          </a:prstGeom>
          <a:solidFill>
            <a:schemeClr val="bg1"/>
          </a:solidFill>
          <a:ln>
            <a:solidFill>
              <a:srgbClr val="FF00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s-ES" sz="2000" dirty="0" smtClean="0"/>
              <a:t>Disponible en:</a:t>
            </a:r>
          </a:p>
          <a:p>
            <a:r>
              <a:rPr lang="pl-PL" sz="2000" dirty="0"/>
              <a:t>http://</a:t>
            </a:r>
            <a:r>
              <a:rPr lang="pl-PL" sz="2000" dirty="0" err="1"/>
              <a:t>yeoman.io</a:t>
            </a:r>
            <a:r>
              <a:rPr lang="pl-PL" sz="2000" dirty="0"/>
              <a:t>/</a:t>
            </a:r>
            <a:endParaRPr lang="es-ES" sz="2000" dirty="0"/>
          </a:p>
        </p:txBody>
      </p:sp>
      <p:pic>
        <p:nvPicPr>
          <p:cNvPr id="7"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8135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Framework </a:t>
            </a:r>
            <a:r>
              <a:rPr lang="es-ES" dirty="0" err="1" smtClean="0"/>
              <a:t>front-end</a:t>
            </a:r>
            <a:endParaRPr lang="es-ES" dirty="0"/>
          </a:p>
        </p:txBody>
      </p:sp>
      <p:sp>
        <p:nvSpPr>
          <p:cNvPr id="8" name="Marcador de contenido 7"/>
          <p:cNvSpPr>
            <a:spLocks noGrp="1"/>
          </p:cNvSpPr>
          <p:nvPr>
            <p:ph sz="half" idx="1"/>
          </p:nvPr>
        </p:nvSpPr>
        <p:spPr/>
        <p:txBody>
          <a:bodyPr/>
          <a:lstStyle/>
          <a:p>
            <a:r>
              <a:rPr lang="es-ES" dirty="0" smtClean="0"/>
              <a:t>Multitud de elementos</a:t>
            </a:r>
          </a:p>
          <a:p>
            <a:r>
              <a:rPr lang="es-ES" dirty="0" err="1" smtClean="0"/>
              <a:t>Grid</a:t>
            </a:r>
            <a:endParaRPr lang="es-ES" dirty="0" smtClean="0"/>
          </a:p>
          <a:p>
            <a:r>
              <a:rPr lang="es-ES" dirty="0" smtClean="0"/>
              <a:t>Versión desarrolladores con ficheros SCSS</a:t>
            </a:r>
          </a:p>
          <a:p>
            <a:endParaRPr lang="es-ES" dirty="0"/>
          </a:p>
          <a:p>
            <a:r>
              <a:rPr lang="es-ES" dirty="0" smtClean="0"/>
              <a:t>No incorpora plantillas de ejemplo</a:t>
            </a:r>
            <a:endParaRPr lang="es-ES" dirty="0"/>
          </a:p>
        </p:txBody>
      </p:sp>
      <p:pic>
        <p:nvPicPr>
          <p:cNvPr id="11" name="Imagen 10"/>
          <p:cNvPicPr>
            <a:picLocks noChangeAspect="1"/>
          </p:cNvPicPr>
          <p:nvPr/>
        </p:nvPicPr>
        <p:blipFill>
          <a:blip r:embed="rId2"/>
          <a:stretch>
            <a:fillRect/>
          </a:stretch>
        </p:blipFill>
        <p:spPr>
          <a:xfrm>
            <a:off x="5047524" y="1721136"/>
            <a:ext cx="3317875" cy="2189084"/>
          </a:xfrm>
          <a:prstGeom prst="roundRect">
            <a:avLst>
              <a:gd name="adj" fmla="val 9078"/>
            </a:avLst>
          </a:prstGeom>
          <a:ln>
            <a:noFill/>
          </a:ln>
          <a:effectLst/>
          <a:scene3d>
            <a:camera prst="orthographicFront"/>
            <a:lightRig rig="contrasting" dir="t">
              <a:rot lat="0" lon="0" rev="4200000"/>
            </a:lightRig>
          </a:scene3d>
          <a:sp3d prstMaterial="plastic">
            <a:contourClr>
              <a:srgbClr val="969696"/>
            </a:contourClr>
          </a:sp3d>
        </p:spPr>
      </p:pic>
      <p:sp>
        <p:nvSpPr>
          <p:cNvPr id="12" name="CuadroTexto 11"/>
          <p:cNvSpPr txBox="1"/>
          <p:nvPr/>
        </p:nvSpPr>
        <p:spPr>
          <a:xfrm>
            <a:off x="5047524" y="4172248"/>
            <a:ext cx="3317875" cy="1015663"/>
          </a:xfrm>
          <a:prstGeom prst="rect">
            <a:avLst/>
          </a:prstGeom>
          <a:solidFill>
            <a:srgbClr val="440045"/>
          </a:solidFill>
        </p:spPr>
        <p:style>
          <a:lnRef idx="3">
            <a:schemeClr val="lt1"/>
          </a:lnRef>
          <a:fillRef idx="1">
            <a:schemeClr val="dk1"/>
          </a:fillRef>
          <a:effectRef idx="1">
            <a:schemeClr val="dk1"/>
          </a:effectRef>
          <a:fontRef idx="minor">
            <a:schemeClr val="lt1"/>
          </a:fontRef>
        </p:style>
        <p:txBody>
          <a:bodyPr wrap="square" rtlCol="0">
            <a:spAutoFit/>
          </a:bodyPr>
          <a:lstStyle/>
          <a:p>
            <a:r>
              <a:rPr lang="es-ES" sz="2000" dirty="0" smtClean="0"/>
              <a:t>Disponible en:</a:t>
            </a:r>
          </a:p>
          <a:p>
            <a:r>
              <a:rPr lang="nl-NL" sz="2000" dirty="0"/>
              <a:t>http://</a:t>
            </a:r>
            <a:r>
              <a:rPr lang="nl-NL" sz="2000" dirty="0" err="1"/>
              <a:t>getbootstrap.com</a:t>
            </a:r>
            <a:r>
              <a:rPr lang="nl-NL" sz="2000" dirty="0"/>
              <a:t>/2.3.2/</a:t>
            </a:r>
            <a:endParaRPr lang="es-ES" sz="2000" dirty="0"/>
          </a:p>
        </p:txBody>
      </p:sp>
      <p:pic>
        <p:nvPicPr>
          <p:cNvPr id="6"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92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SASS &amp; COMPASS</a:t>
            </a:r>
            <a:endParaRPr lang="es-ES" dirty="0"/>
          </a:p>
        </p:txBody>
      </p:sp>
      <p:sp>
        <p:nvSpPr>
          <p:cNvPr id="3" name="Marcador de contenido 2"/>
          <p:cNvSpPr>
            <a:spLocks noGrp="1"/>
          </p:cNvSpPr>
          <p:nvPr>
            <p:ph sz="half" idx="1"/>
          </p:nvPr>
        </p:nvSpPr>
        <p:spPr/>
        <p:txBody>
          <a:bodyPr/>
          <a:lstStyle/>
          <a:p>
            <a:r>
              <a:rPr lang="es-ES" dirty="0" err="1" smtClean="0"/>
              <a:t>Syntactically</a:t>
            </a:r>
            <a:r>
              <a:rPr lang="es-ES" dirty="0" smtClean="0"/>
              <a:t> </a:t>
            </a:r>
            <a:r>
              <a:rPr lang="es-ES" dirty="0" err="1" smtClean="0"/>
              <a:t>Awesome</a:t>
            </a:r>
            <a:r>
              <a:rPr lang="es-ES" dirty="0" smtClean="0"/>
              <a:t> </a:t>
            </a:r>
            <a:r>
              <a:rPr lang="es-ES" dirty="0" err="1" smtClean="0"/>
              <a:t>Stylesheets</a:t>
            </a:r>
            <a:endParaRPr lang="es-ES" dirty="0" smtClean="0"/>
          </a:p>
          <a:p>
            <a:r>
              <a:rPr lang="es-ES" dirty="0" smtClean="0"/>
              <a:t>SCSS o SASS</a:t>
            </a:r>
          </a:p>
          <a:p>
            <a:endParaRPr lang="es-ES" dirty="0"/>
          </a:p>
          <a:p>
            <a:r>
              <a:rPr lang="es-ES" dirty="0" smtClean="0"/>
              <a:t>Variables</a:t>
            </a:r>
          </a:p>
          <a:p>
            <a:r>
              <a:rPr lang="es-ES" dirty="0" err="1" smtClean="0"/>
              <a:t>Mixins</a:t>
            </a:r>
            <a:endParaRPr lang="es-ES" dirty="0" smtClean="0"/>
          </a:p>
          <a:p>
            <a:r>
              <a:rPr lang="es-ES" dirty="0" smtClean="0"/>
              <a:t>Anidamiento</a:t>
            </a:r>
            <a:endParaRPr lang="es-ES" dirty="0"/>
          </a:p>
        </p:txBody>
      </p:sp>
      <p:pic>
        <p:nvPicPr>
          <p:cNvPr id="8" name="Imagen 7"/>
          <p:cNvPicPr>
            <a:picLocks noChangeAspect="1"/>
          </p:cNvPicPr>
          <p:nvPr/>
        </p:nvPicPr>
        <p:blipFill>
          <a:blip r:embed="rId3"/>
          <a:stretch>
            <a:fillRect/>
          </a:stretch>
        </p:blipFill>
        <p:spPr>
          <a:xfrm>
            <a:off x="5311547" y="1600200"/>
            <a:ext cx="3446893" cy="3203936"/>
          </a:xfrm>
          <a:prstGeom prst="roundRect">
            <a:avLst>
              <a:gd name="adj" fmla="val 8594"/>
            </a:avLst>
          </a:prstGeom>
          <a:solidFill>
            <a:srgbClr val="FFFFFF">
              <a:shade val="85000"/>
            </a:srgbClr>
          </a:solidFill>
          <a:ln>
            <a:noFill/>
          </a:ln>
          <a:effectLst/>
        </p:spPr>
      </p:pic>
      <p:sp>
        <p:nvSpPr>
          <p:cNvPr id="9" name="CuadroTexto 8"/>
          <p:cNvSpPr txBox="1"/>
          <p:nvPr/>
        </p:nvSpPr>
        <p:spPr>
          <a:xfrm>
            <a:off x="5368926" y="4895316"/>
            <a:ext cx="3198066" cy="707886"/>
          </a:xfrm>
          <a:prstGeom prst="rect">
            <a:avLst/>
          </a:prstGeom>
          <a:solidFill>
            <a:srgbClr val="C100C5"/>
          </a:solidFill>
        </p:spPr>
        <p:style>
          <a:lnRef idx="3">
            <a:schemeClr val="lt1"/>
          </a:lnRef>
          <a:fillRef idx="1">
            <a:schemeClr val="dk1"/>
          </a:fillRef>
          <a:effectRef idx="1">
            <a:schemeClr val="dk1"/>
          </a:effectRef>
          <a:fontRef idx="minor">
            <a:schemeClr val="lt1"/>
          </a:fontRef>
        </p:style>
        <p:txBody>
          <a:bodyPr wrap="square" rtlCol="0">
            <a:spAutoFit/>
          </a:bodyPr>
          <a:lstStyle/>
          <a:p>
            <a:r>
              <a:rPr lang="es-ES" sz="2000" dirty="0" smtClean="0"/>
              <a:t>Disponible en:</a:t>
            </a:r>
          </a:p>
          <a:p>
            <a:r>
              <a:rPr lang="es-ES" sz="2000" dirty="0"/>
              <a:t>http://</a:t>
            </a:r>
            <a:r>
              <a:rPr lang="es-ES" sz="2000" dirty="0" err="1"/>
              <a:t>sass-lang.com</a:t>
            </a:r>
            <a:r>
              <a:rPr lang="es-ES" sz="2000" dirty="0"/>
              <a:t>/</a:t>
            </a:r>
          </a:p>
        </p:txBody>
      </p:sp>
      <p:pic>
        <p:nvPicPr>
          <p:cNvPr id="6" name="Imagen 5"/>
          <p:cNvPicPr>
            <a:picLocks noChangeAspect="1"/>
          </p:cNvPicPr>
          <p:nvPr/>
        </p:nvPicPr>
        <p:blipFill>
          <a:blip r:embed="rId4"/>
          <a:stretch>
            <a:fillRect/>
          </a:stretch>
        </p:blipFill>
        <p:spPr>
          <a:xfrm>
            <a:off x="7018114" y="1600200"/>
            <a:ext cx="1740326" cy="1740326"/>
          </a:xfrm>
          <a:prstGeom prst="roundRect">
            <a:avLst>
              <a:gd name="adj" fmla="val 8594"/>
            </a:avLst>
          </a:prstGeom>
          <a:solidFill>
            <a:srgbClr val="FFFFFF">
              <a:shade val="85000"/>
            </a:srgbClr>
          </a:solidFill>
          <a:ln w="57150" cmpd="sng">
            <a:solidFill>
              <a:srgbClr val="C02630"/>
            </a:solidFill>
          </a:ln>
          <a:effectLst/>
        </p:spPr>
      </p:pic>
      <p:sp>
        <p:nvSpPr>
          <p:cNvPr id="7" name="CuadroTexto 6"/>
          <p:cNvSpPr txBox="1"/>
          <p:nvPr/>
        </p:nvSpPr>
        <p:spPr>
          <a:xfrm>
            <a:off x="5368926" y="5712847"/>
            <a:ext cx="3198066" cy="707886"/>
          </a:xfrm>
          <a:prstGeom prst="rect">
            <a:avLst/>
          </a:prstGeom>
          <a:solidFill>
            <a:srgbClr val="950108"/>
          </a:solidFill>
        </p:spPr>
        <p:style>
          <a:lnRef idx="3">
            <a:schemeClr val="lt1"/>
          </a:lnRef>
          <a:fillRef idx="1">
            <a:schemeClr val="dk1"/>
          </a:fillRef>
          <a:effectRef idx="1">
            <a:schemeClr val="dk1"/>
          </a:effectRef>
          <a:fontRef idx="minor">
            <a:schemeClr val="lt1"/>
          </a:fontRef>
        </p:style>
        <p:txBody>
          <a:bodyPr wrap="square" rtlCol="0">
            <a:spAutoFit/>
          </a:bodyPr>
          <a:lstStyle/>
          <a:p>
            <a:r>
              <a:rPr lang="es-ES" sz="2000" dirty="0" smtClean="0"/>
              <a:t>Disponible en:</a:t>
            </a:r>
          </a:p>
          <a:p>
            <a:r>
              <a:rPr lang="pl-PL" sz="2000" dirty="0"/>
              <a:t>http://</a:t>
            </a:r>
            <a:r>
              <a:rPr lang="pl-PL" sz="2000" dirty="0" err="1"/>
              <a:t>compass-style.org</a:t>
            </a:r>
            <a:r>
              <a:rPr lang="pl-PL" sz="2000" dirty="0"/>
              <a:t>/</a:t>
            </a:r>
            <a:endParaRPr lang="es-ES" sz="2000" dirty="0"/>
          </a:p>
        </p:txBody>
      </p:sp>
      <p:pic>
        <p:nvPicPr>
          <p:cNvPr id="10" name="Imagen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3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CSS vs SCSS vs SASS</a:t>
            </a:r>
            <a:endParaRPr lang="es-ES" dirty="0"/>
          </a:p>
        </p:txBody>
      </p:sp>
      <p:sp>
        <p:nvSpPr>
          <p:cNvPr id="9" name="CuadroTexto 8"/>
          <p:cNvSpPr txBox="1"/>
          <p:nvPr/>
        </p:nvSpPr>
        <p:spPr>
          <a:xfrm>
            <a:off x="457200" y="1975267"/>
            <a:ext cx="2727704" cy="317009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2000" dirty="0">
                <a:solidFill>
                  <a:srgbClr val="00FF00"/>
                </a:solidFill>
              </a:rPr>
              <a:t>.content-navigation </a:t>
            </a:r>
            <a:r>
              <a:rPr lang="en-US" sz="2000" dirty="0"/>
              <a:t>{</a:t>
            </a:r>
          </a:p>
          <a:p>
            <a:r>
              <a:rPr lang="en-US" sz="2000" dirty="0"/>
              <a:t>  border-color: #3bbfce;</a:t>
            </a:r>
          </a:p>
          <a:p>
            <a:r>
              <a:rPr lang="en-US" sz="2000" dirty="0"/>
              <a:t>  color: #2b9eab;</a:t>
            </a:r>
          </a:p>
          <a:p>
            <a:r>
              <a:rPr lang="en-US" sz="2000" dirty="0"/>
              <a:t>}</a:t>
            </a:r>
          </a:p>
          <a:p>
            <a:endParaRPr lang="en-US" sz="2000" dirty="0"/>
          </a:p>
          <a:p>
            <a:r>
              <a:rPr lang="en-US" sz="2000" dirty="0">
                <a:solidFill>
                  <a:srgbClr val="00FF00"/>
                </a:solidFill>
              </a:rPr>
              <a:t>.border </a:t>
            </a:r>
            <a:r>
              <a:rPr lang="en-US" sz="2000" dirty="0"/>
              <a:t>{</a:t>
            </a:r>
          </a:p>
          <a:p>
            <a:r>
              <a:rPr lang="en-US" sz="2000" dirty="0"/>
              <a:t>  padding: 8px;</a:t>
            </a:r>
          </a:p>
          <a:p>
            <a:r>
              <a:rPr lang="en-US" sz="2000" dirty="0"/>
              <a:t>  margin: 8px;</a:t>
            </a:r>
          </a:p>
          <a:p>
            <a:r>
              <a:rPr lang="en-US" sz="2000" dirty="0"/>
              <a:t>  border-color: #3bbfce;</a:t>
            </a:r>
          </a:p>
          <a:p>
            <a:r>
              <a:rPr lang="en-US" sz="2000" dirty="0"/>
              <a:t>}</a:t>
            </a:r>
            <a:endParaRPr lang="es-ES" sz="2000" dirty="0"/>
          </a:p>
        </p:txBody>
      </p:sp>
      <p:sp>
        <p:nvSpPr>
          <p:cNvPr id="11" name="CuadroTexto 10"/>
          <p:cNvSpPr txBox="1"/>
          <p:nvPr/>
        </p:nvSpPr>
        <p:spPr>
          <a:xfrm>
            <a:off x="3337304" y="1975267"/>
            <a:ext cx="2727704" cy="4401205"/>
          </a:xfrm>
          <a:prstGeom prst="rect">
            <a:avLst/>
          </a:prstGeom>
          <a:ln>
            <a:solidFill>
              <a:srgbClr val="8000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is-IS" sz="2000" dirty="0">
                <a:solidFill>
                  <a:schemeClr val="accent6"/>
                </a:solidFill>
              </a:rPr>
              <a:t>$blue</a:t>
            </a:r>
            <a:r>
              <a:rPr lang="is-IS" sz="2000" dirty="0"/>
              <a:t>: #3bbfce;</a:t>
            </a:r>
          </a:p>
          <a:p>
            <a:r>
              <a:rPr lang="is-IS" sz="2000" dirty="0">
                <a:solidFill>
                  <a:srgbClr val="F79646"/>
                </a:solidFill>
              </a:rPr>
              <a:t>$margin</a:t>
            </a:r>
            <a:r>
              <a:rPr lang="is-IS" sz="2000" dirty="0"/>
              <a:t>: 16px;</a:t>
            </a:r>
          </a:p>
          <a:p>
            <a:endParaRPr lang="is-IS" sz="2000" dirty="0"/>
          </a:p>
          <a:p>
            <a:r>
              <a:rPr lang="is-IS" sz="2000" dirty="0">
                <a:solidFill>
                  <a:srgbClr val="00FF00"/>
                </a:solidFill>
              </a:rPr>
              <a:t>.content-navigation </a:t>
            </a:r>
            <a:r>
              <a:rPr lang="is-IS" sz="2000" dirty="0"/>
              <a:t>{</a:t>
            </a:r>
          </a:p>
          <a:p>
            <a:r>
              <a:rPr lang="is-IS" sz="2000" dirty="0"/>
              <a:t>  border-color</a:t>
            </a:r>
            <a:r>
              <a:rPr lang="is-IS" sz="2000" dirty="0">
                <a:solidFill>
                  <a:srgbClr val="F79646"/>
                </a:solidFill>
              </a:rPr>
              <a:t>: $blue</a:t>
            </a:r>
            <a:r>
              <a:rPr lang="is-IS" sz="2000" dirty="0"/>
              <a:t>;</a:t>
            </a:r>
          </a:p>
          <a:p>
            <a:r>
              <a:rPr lang="is-IS" sz="2000" dirty="0"/>
              <a:t>  color:</a:t>
            </a:r>
          </a:p>
          <a:p>
            <a:r>
              <a:rPr lang="is-IS" sz="2000" dirty="0"/>
              <a:t>    </a:t>
            </a:r>
            <a:r>
              <a:rPr lang="is-IS" sz="2000" dirty="0">
                <a:solidFill>
                  <a:srgbClr val="FF0000"/>
                </a:solidFill>
              </a:rPr>
              <a:t>darken</a:t>
            </a:r>
            <a:r>
              <a:rPr lang="is-IS" sz="2000" dirty="0"/>
              <a:t>(</a:t>
            </a:r>
            <a:r>
              <a:rPr lang="is-IS" sz="2000" dirty="0">
                <a:solidFill>
                  <a:srgbClr val="F79646"/>
                </a:solidFill>
              </a:rPr>
              <a:t>$blue</a:t>
            </a:r>
            <a:r>
              <a:rPr lang="is-IS" sz="2000" dirty="0"/>
              <a:t>, 9%);</a:t>
            </a:r>
          </a:p>
          <a:p>
            <a:r>
              <a:rPr lang="is-IS" sz="2000" dirty="0"/>
              <a:t>}</a:t>
            </a:r>
          </a:p>
          <a:p>
            <a:endParaRPr lang="is-IS" sz="2000" dirty="0"/>
          </a:p>
          <a:p>
            <a:r>
              <a:rPr lang="is-IS" sz="2000" dirty="0">
                <a:solidFill>
                  <a:srgbClr val="00FF00"/>
                </a:solidFill>
              </a:rPr>
              <a:t>.border </a:t>
            </a:r>
            <a:r>
              <a:rPr lang="is-IS" sz="2000" dirty="0"/>
              <a:t>{</a:t>
            </a:r>
          </a:p>
          <a:p>
            <a:r>
              <a:rPr lang="is-IS" sz="2000" dirty="0"/>
              <a:t>  padding: </a:t>
            </a:r>
            <a:r>
              <a:rPr lang="is-IS" sz="2000" dirty="0">
                <a:solidFill>
                  <a:srgbClr val="F79646"/>
                </a:solidFill>
              </a:rPr>
              <a:t>$margin </a:t>
            </a:r>
            <a:r>
              <a:rPr lang="is-IS" sz="2000" dirty="0"/>
              <a:t>/ 2;</a:t>
            </a:r>
          </a:p>
          <a:p>
            <a:r>
              <a:rPr lang="is-IS" sz="2000" dirty="0"/>
              <a:t>  margin: </a:t>
            </a:r>
            <a:r>
              <a:rPr lang="is-IS" sz="2000" dirty="0">
                <a:solidFill>
                  <a:srgbClr val="F79646"/>
                </a:solidFill>
              </a:rPr>
              <a:t>$margin </a:t>
            </a:r>
            <a:r>
              <a:rPr lang="is-IS" sz="2000" dirty="0"/>
              <a:t>/ 2;</a:t>
            </a:r>
          </a:p>
          <a:p>
            <a:r>
              <a:rPr lang="is-IS" sz="2000" dirty="0"/>
              <a:t>  border-color: </a:t>
            </a:r>
            <a:r>
              <a:rPr lang="is-IS" sz="2000" dirty="0">
                <a:solidFill>
                  <a:srgbClr val="F79646"/>
                </a:solidFill>
              </a:rPr>
              <a:t>$blue</a:t>
            </a:r>
            <a:r>
              <a:rPr lang="is-IS" sz="2000" dirty="0"/>
              <a:t>;</a:t>
            </a:r>
          </a:p>
          <a:p>
            <a:r>
              <a:rPr lang="is-IS" sz="2000" dirty="0"/>
              <a:t>}</a:t>
            </a:r>
            <a:endParaRPr lang="es-ES" sz="2000" dirty="0"/>
          </a:p>
        </p:txBody>
      </p:sp>
      <p:sp>
        <p:nvSpPr>
          <p:cNvPr id="12" name="CuadroTexto 11"/>
          <p:cNvSpPr txBox="1"/>
          <p:nvPr/>
        </p:nvSpPr>
        <p:spPr>
          <a:xfrm>
            <a:off x="6213418" y="1975267"/>
            <a:ext cx="2727704" cy="3754874"/>
          </a:xfrm>
          <a:prstGeom prst="rect">
            <a:avLst/>
          </a:prstGeom>
          <a:ln>
            <a:solidFill>
              <a:srgbClr val="C100C5"/>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is-IS" sz="2000" dirty="0">
                <a:solidFill>
                  <a:schemeClr val="accent6"/>
                </a:solidFill>
              </a:rPr>
              <a:t>$blue</a:t>
            </a:r>
            <a:r>
              <a:rPr lang="is-IS" sz="2000" dirty="0"/>
              <a:t>: #3bbfce</a:t>
            </a:r>
          </a:p>
          <a:p>
            <a:r>
              <a:rPr lang="is-IS" sz="2000" dirty="0">
                <a:solidFill>
                  <a:srgbClr val="F79646"/>
                </a:solidFill>
              </a:rPr>
              <a:t>$margin</a:t>
            </a:r>
            <a:r>
              <a:rPr lang="is-IS" sz="2000" dirty="0"/>
              <a:t>: 16px</a:t>
            </a:r>
          </a:p>
          <a:p>
            <a:endParaRPr lang="is-IS" sz="2000" dirty="0"/>
          </a:p>
          <a:p>
            <a:r>
              <a:rPr lang="is-IS" sz="2000" dirty="0">
                <a:solidFill>
                  <a:srgbClr val="00FF00"/>
                </a:solidFill>
              </a:rPr>
              <a:t>.content-navigation</a:t>
            </a:r>
          </a:p>
          <a:p>
            <a:r>
              <a:rPr lang="is-IS" sz="2000" dirty="0"/>
              <a:t>  border-color: </a:t>
            </a:r>
            <a:r>
              <a:rPr lang="is-IS" sz="2000" dirty="0">
                <a:solidFill>
                  <a:srgbClr val="F79646"/>
                </a:solidFill>
              </a:rPr>
              <a:t>$blue</a:t>
            </a:r>
          </a:p>
          <a:p>
            <a:r>
              <a:rPr lang="is-IS" sz="2000" dirty="0"/>
              <a:t>  color: </a:t>
            </a:r>
            <a:r>
              <a:rPr lang="is-IS" sz="2000" dirty="0">
                <a:solidFill>
                  <a:srgbClr val="FF0000"/>
                </a:solidFill>
              </a:rPr>
              <a:t>darken</a:t>
            </a:r>
            <a:r>
              <a:rPr lang="is-IS" sz="2000" dirty="0"/>
              <a:t>(</a:t>
            </a:r>
            <a:r>
              <a:rPr lang="is-IS" sz="2000" dirty="0">
                <a:solidFill>
                  <a:srgbClr val="F79646"/>
                </a:solidFill>
              </a:rPr>
              <a:t>$blue</a:t>
            </a:r>
            <a:r>
              <a:rPr lang="is-IS" sz="2000" dirty="0"/>
              <a:t>, 9%)</a:t>
            </a:r>
          </a:p>
          <a:p>
            <a:endParaRPr lang="is-IS" sz="2000" dirty="0"/>
          </a:p>
          <a:p>
            <a:r>
              <a:rPr lang="is-IS" sz="2000" dirty="0">
                <a:solidFill>
                  <a:srgbClr val="00FF00"/>
                </a:solidFill>
              </a:rPr>
              <a:t>.border</a:t>
            </a:r>
          </a:p>
          <a:p>
            <a:r>
              <a:rPr lang="is-IS" sz="2000" dirty="0"/>
              <a:t>  padding: </a:t>
            </a:r>
            <a:r>
              <a:rPr lang="is-IS" sz="2000" dirty="0">
                <a:solidFill>
                  <a:srgbClr val="F79646"/>
                </a:solidFill>
              </a:rPr>
              <a:t>$margin</a:t>
            </a:r>
            <a:r>
              <a:rPr lang="is-IS" sz="2000" dirty="0"/>
              <a:t> / 2</a:t>
            </a:r>
          </a:p>
          <a:p>
            <a:r>
              <a:rPr lang="is-IS" sz="2000" dirty="0"/>
              <a:t>  margin: </a:t>
            </a:r>
            <a:r>
              <a:rPr lang="is-IS" sz="2000" dirty="0">
                <a:solidFill>
                  <a:srgbClr val="F79646"/>
                </a:solidFill>
              </a:rPr>
              <a:t>$margin </a:t>
            </a:r>
            <a:r>
              <a:rPr lang="is-IS" sz="2000" dirty="0"/>
              <a:t>/ 2</a:t>
            </a:r>
          </a:p>
          <a:p>
            <a:r>
              <a:rPr lang="is-IS" sz="2000" dirty="0"/>
              <a:t>  border-color: </a:t>
            </a:r>
            <a:r>
              <a:rPr lang="is-IS" sz="2000" dirty="0">
                <a:solidFill>
                  <a:srgbClr val="F79646"/>
                </a:solidFill>
              </a:rPr>
              <a:t>$blue</a:t>
            </a:r>
            <a:endParaRPr lang="es-ES" sz="2000" dirty="0">
              <a:solidFill>
                <a:srgbClr val="F79646"/>
              </a:solidFill>
            </a:endParaRPr>
          </a:p>
        </p:txBody>
      </p:sp>
      <p:sp>
        <p:nvSpPr>
          <p:cNvPr id="13" name="CuadroTexto 12"/>
          <p:cNvSpPr txBox="1"/>
          <p:nvPr/>
        </p:nvSpPr>
        <p:spPr>
          <a:xfrm>
            <a:off x="457200" y="1437794"/>
            <a:ext cx="2727704"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ES" sz="2800" dirty="0" smtClean="0"/>
              <a:t>CSS</a:t>
            </a:r>
            <a:endParaRPr lang="es-ES" sz="2800" dirty="0"/>
          </a:p>
        </p:txBody>
      </p:sp>
      <p:sp>
        <p:nvSpPr>
          <p:cNvPr id="14" name="CuadroTexto 13"/>
          <p:cNvSpPr txBox="1"/>
          <p:nvPr/>
        </p:nvSpPr>
        <p:spPr>
          <a:xfrm>
            <a:off x="3337304" y="1452047"/>
            <a:ext cx="2727704" cy="523220"/>
          </a:xfrm>
          <a:prstGeom prst="rect">
            <a:avLst/>
          </a:prstGeom>
          <a:ln>
            <a:solidFill>
              <a:srgbClr val="800000"/>
            </a:solidFill>
          </a:ln>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ES" sz="2800" dirty="0" smtClean="0"/>
              <a:t>SCSS</a:t>
            </a:r>
            <a:endParaRPr lang="es-ES" sz="2800" dirty="0"/>
          </a:p>
        </p:txBody>
      </p:sp>
      <p:sp>
        <p:nvSpPr>
          <p:cNvPr id="15" name="CuadroTexto 14"/>
          <p:cNvSpPr txBox="1"/>
          <p:nvPr/>
        </p:nvSpPr>
        <p:spPr>
          <a:xfrm>
            <a:off x="6213418" y="1457950"/>
            <a:ext cx="2727704" cy="523220"/>
          </a:xfrm>
          <a:prstGeom prst="rect">
            <a:avLst/>
          </a:prstGeom>
          <a:ln>
            <a:solidFill>
              <a:srgbClr val="C100C5"/>
            </a:solidFill>
          </a:ln>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ES" sz="2800" dirty="0" smtClean="0"/>
              <a:t>SASS</a:t>
            </a:r>
            <a:endParaRPr lang="es-ES" sz="2800" dirty="0"/>
          </a:p>
        </p:txBody>
      </p:sp>
      <p:pic>
        <p:nvPicPr>
          <p:cNvPr id="10"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68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JADE</a:t>
            </a:r>
            <a:endParaRPr lang="es-ES" dirty="0"/>
          </a:p>
        </p:txBody>
      </p:sp>
      <p:sp>
        <p:nvSpPr>
          <p:cNvPr id="3" name="Marcador de contenido 2"/>
          <p:cNvSpPr>
            <a:spLocks noGrp="1"/>
          </p:cNvSpPr>
          <p:nvPr>
            <p:ph sz="half" idx="1"/>
          </p:nvPr>
        </p:nvSpPr>
        <p:spPr/>
        <p:txBody>
          <a:bodyPr/>
          <a:lstStyle/>
          <a:p>
            <a:r>
              <a:rPr lang="es-ES" dirty="0" smtClean="0"/>
              <a:t>Preprocesador de HTML</a:t>
            </a:r>
          </a:p>
          <a:p>
            <a:endParaRPr lang="es-ES" dirty="0" smtClean="0"/>
          </a:p>
          <a:p>
            <a:r>
              <a:rPr lang="es-ES" dirty="0" smtClean="0"/>
              <a:t>Sencilla </a:t>
            </a:r>
            <a:r>
              <a:rPr lang="es-ES" dirty="0" err="1" smtClean="0"/>
              <a:t>sintáxis</a:t>
            </a:r>
            <a:endParaRPr lang="es-ES" dirty="0" smtClean="0"/>
          </a:p>
          <a:p>
            <a:pPr lvl="1"/>
            <a:r>
              <a:rPr lang="es-ES" dirty="0"/>
              <a:t>Jerarquía de </a:t>
            </a:r>
            <a:r>
              <a:rPr lang="es-ES" dirty="0" smtClean="0"/>
              <a:t>anidamiento</a:t>
            </a:r>
          </a:p>
          <a:p>
            <a:r>
              <a:rPr lang="es-ES" dirty="0" err="1" smtClean="0"/>
              <a:t>Mixins</a:t>
            </a:r>
            <a:endParaRPr lang="es-ES" dirty="0"/>
          </a:p>
          <a:p>
            <a:r>
              <a:rPr lang="es-ES" dirty="0"/>
              <a:t>Sistema de herencia de plantillas</a:t>
            </a:r>
          </a:p>
          <a:p>
            <a:endParaRPr lang="es-ES" dirty="0" smtClean="0"/>
          </a:p>
          <a:p>
            <a:endParaRPr lang="es-ES" dirty="0"/>
          </a:p>
        </p:txBody>
      </p:sp>
      <p:pic>
        <p:nvPicPr>
          <p:cNvPr id="5" name="Imagen 4" descr="Captura de pantalla 2013-09-14 a la(s) 10.5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174" y="1600200"/>
            <a:ext cx="3465626" cy="3355356"/>
          </a:xfrm>
          <a:prstGeom prst="roundRect">
            <a:avLst>
              <a:gd name="adj" fmla="val 8594"/>
            </a:avLst>
          </a:prstGeom>
          <a:solidFill>
            <a:srgbClr val="FFFFFF">
              <a:shade val="85000"/>
            </a:srgbClr>
          </a:solidFill>
          <a:ln>
            <a:noFill/>
          </a:ln>
          <a:effectLst/>
        </p:spPr>
      </p:pic>
      <p:sp>
        <p:nvSpPr>
          <p:cNvPr id="6" name="CuadroTexto 5"/>
          <p:cNvSpPr txBox="1"/>
          <p:nvPr/>
        </p:nvSpPr>
        <p:spPr>
          <a:xfrm>
            <a:off x="5221174" y="5168635"/>
            <a:ext cx="3465626" cy="707886"/>
          </a:xfrm>
          <a:prstGeom prst="rect">
            <a:avLst/>
          </a:prstGeom>
          <a:solidFill>
            <a:srgbClr val="CCFFCC"/>
          </a:solidFill>
        </p:spPr>
        <p:style>
          <a:lnRef idx="3">
            <a:schemeClr val="lt1"/>
          </a:lnRef>
          <a:fillRef idx="1">
            <a:schemeClr val="dk1"/>
          </a:fillRef>
          <a:effectRef idx="1">
            <a:schemeClr val="dk1"/>
          </a:effectRef>
          <a:fontRef idx="minor">
            <a:schemeClr val="lt1"/>
          </a:fontRef>
        </p:style>
        <p:txBody>
          <a:bodyPr wrap="square" rtlCol="0">
            <a:spAutoFit/>
          </a:bodyPr>
          <a:lstStyle/>
          <a:p>
            <a:r>
              <a:rPr lang="es-ES" sz="2000" dirty="0" smtClean="0">
                <a:solidFill>
                  <a:schemeClr val="accent3">
                    <a:lumMod val="50000"/>
                  </a:schemeClr>
                </a:solidFill>
              </a:rPr>
              <a:t>Disponible en:</a:t>
            </a:r>
          </a:p>
          <a:p>
            <a:r>
              <a:rPr lang="sv-SE" sz="2000" dirty="0">
                <a:solidFill>
                  <a:schemeClr val="accent3">
                    <a:lumMod val="50000"/>
                  </a:schemeClr>
                </a:solidFill>
              </a:rPr>
              <a:t>http://jade-</a:t>
            </a:r>
            <a:r>
              <a:rPr lang="sv-SE" sz="2000" dirty="0" err="1">
                <a:solidFill>
                  <a:schemeClr val="accent3">
                    <a:lumMod val="50000"/>
                  </a:schemeClr>
                </a:solidFill>
              </a:rPr>
              <a:t>lang.com</a:t>
            </a:r>
            <a:r>
              <a:rPr lang="sv-SE" sz="2000" dirty="0">
                <a:solidFill>
                  <a:schemeClr val="accent3">
                    <a:lumMod val="50000"/>
                  </a:schemeClr>
                </a:solidFill>
              </a:rPr>
              <a:t>/</a:t>
            </a:r>
            <a:endParaRPr lang="es-ES" sz="2000" dirty="0">
              <a:solidFill>
                <a:schemeClr val="accent3">
                  <a:lumMod val="50000"/>
                </a:schemeClr>
              </a:solidFill>
            </a:endParaRPr>
          </a:p>
        </p:txBody>
      </p:sp>
      <p:pic>
        <p:nvPicPr>
          <p:cNvPr id="7"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91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223405"/>
            <a:ext cx="7772400" cy="1470025"/>
          </a:xfrm>
        </p:spPr>
        <p:txBody>
          <a:bodyPr/>
          <a:lstStyle/>
          <a:p>
            <a:r>
              <a:rPr lang="es-ES" smtClean="0"/>
              <a:t>Trabajo Fin de Grado</a:t>
            </a:r>
            <a:endParaRPr lang="es-ES" dirty="0"/>
          </a:p>
        </p:txBody>
      </p:sp>
      <p:sp>
        <p:nvSpPr>
          <p:cNvPr id="3" name="Subtítulo 2"/>
          <p:cNvSpPr>
            <a:spLocks noGrp="1"/>
          </p:cNvSpPr>
          <p:nvPr>
            <p:ph type="subTitle" idx="1"/>
          </p:nvPr>
        </p:nvSpPr>
        <p:spPr>
          <a:xfrm>
            <a:off x="1371600" y="2999336"/>
            <a:ext cx="6400800" cy="1752600"/>
          </a:xfrm>
        </p:spPr>
        <p:txBody>
          <a:bodyPr/>
          <a:lstStyle/>
          <a:p>
            <a:r>
              <a:rPr lang="es-ES" smtClean="0"/>
              <a:t>Entorno de desarrollo front-end con requisitos de accesibilidad basado en Bootstrap</a:t>
            </a:r>
            <a:endParaRPr lang="es-ES_tradnl" smtClean="0"/>
          </a:p>
          <a:p>
            <a:endParaRPr lang="es-ES" dirty="0"/>
          </a:p>
        </p:txBody>
      </p:sp>
      <p:sp>
        <p:nvSpPr>
          <p:cNvPr id="4" name="CuadroTexto 3"/>
          <p:cNvSpPr txBox="1"/>
          <p:nvPr/>
        </p:nvSpPr>
        <p:spPr>
          <a:xfrm>
            <a:off x="4374203" y="5699268"/>
            <a:ext cx="4374204" cy="830997"/>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2400" dirty="0" smtClean="0"/>
              <a:t>Alejandro Arroyo Duque</a:t>
            </a:r>
          </a:p>
          <a:p>
            <a:r>
              <a:rPr lang="es-ES" sz="2400" dirty="0" smtClean="0"/>
              <a:t>Tutora: Lourdes Moreno López</a:t>
            </a:r>
            <a:endParaRPr lang="es-ES" sz="2400" dirty="0"/>
          </a:p>
        </p:txBody>
      </p:sp>
      <p:pic>
        <p:nvPicPr>
          <p:cNvPr id="5"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16428" y="247651"/>
            <a:ext cx="1725960" cy="1725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7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HTML vs JADE</a:t>
            </a:r>
            <a:endParaRPr lang="es-ES" dirty="0"/>
          </a:p>
        </p:txBody>
      </p:sp>
      <p:sp>
        <p:nvSpPr>
          <p:cNvPr id="5" name="CuadroTexto 4"/>
          <p:cNvSpPr txBox="1"/>
          <p:nvPr/>
        </p:nvSpPr>
        <p:spPr>
          <a:xfrm>
            <a:off x="618461" y="2075629"/>
            <a:ext cx="3775900" cy="3785652"/>
          </a:xfrm>
          <a:prstGeom prst="rect">
            <a:avLst/>
          </a:prstGeom>
          <a:ln>
            <a:solidFill>
              <a:srgbClr val="8EB4E3"/>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sv-SE" sz="2000" dirty="0">
                <a:latin typeface="Courier"/>
                <a:cs typeface="Courier"/>
              </a:rPr>
              <a:t>&lt;!DOCTYPE html&gt;</a:t>
            </a:r>
          </a:p>
          <a:p>
            <a:r>
              <a:rPr lang="sv-SE" sz="2000" dirty="0">
                <a:latin typeface="Courier"/>
                <a:cs typeface="Courier"/>
              </a:rPr>
              <a:t>&lt;</a:t>
            </a:r>
            <a:r>
              <a:rPr lang="sv-SE" sz="2000" dirty="0">
                <a:solidFill>
                  <a:srgbClr val="FF0000"/>
                </a:solidFill>
                <a:latin typeface="Courier"/>
                <a:cs typeface="Courier"/>
              </a:rPr>
              <a:t>html</a:t>
            </a:r>
            <a:r>
              <a:rPr lang="sv-SE" sz="2000" dirty="0">
                <a:latin typeface="Courier"/>
                <a:cs typeface="Courier"/>
              </a:rPr>
              <a:t>&gt;</a:t>
            </a:r>
          </a:p>
          <a:p>
            <a:r>
              <a:rPr lang="sv-SE" sz="2000" dirty="0">
                <a:latin typeface="Courier"/>
                <a:cs typeface="Courier"/>
              </a:rPr>
              <a:t>  &lt;</a:t>
            </a:r>
            <a:r>
              <a:rPr lang="sv-SE" sz="2000" dirty="0" err="1">
                <a:solidFill>
                  <a:srgbClr val="FF0000"/>
                </a:solidFill>
                <a:latin typeface="Courier"/>
                <a:cs typeface="Courier"/>
              </a:rPr>
              <a:t>head</a:t>
            </a:r>
            <a:r>
              <a:rPr lang="sv-SE" sz="2000" dirty="0">
                <a:latin typeface="Courier"/>
                <a:cs typeface="Courier"/>
              </a:rPr>
              <a:t>&gt;</a:t>
            </a:r>
          </a:p>
          <a:p>
            <a:r>
              <a:rPr lang="sv-SE" sz="2000" dirty="0">
                <a:latin typeface="Courier"/>
                <a:cs typeface="Courier"/>
              </a:rPr>
              <a:t>  </a:t>
            </a:r>
            <a:r>
              <a:rPr lang="sv-SE" sz="2000" dirty="0" smtClean="0">
                <a:latin typeface="Courier"/>
                <a:cs typeface="Courier"/>
              </a:rPr>
              <a:t>  &lt;</a:t>
            </a:r>
            <a:r>
              <a:rPr lang="sv-SE" sz="2000" dirty="0" err="1">
                <a:solidFill>
                  <a:srgbClr val="FF0000"/>
                </a:solidFill>
                <a:latin typeface="Courier"/>
                <a:cs typeface="Courier"/>
              </a:rPr>
              <a:t>title</a:t>
            </a:r>
            <a:r>
              <a:rPr lang="sv-SE" sz="2000" dirty="0" smtClean="0">
                <a:latin typeface="Courier"/>
                <a:cs typeface="Courier"/>
              </a:rPr>
              <a:t>&gt;</a:t>
            </a:r>
            <a:r>
              <a:rPr lang="sv-SE" sz="2000" dirty="0">
                <a:latin typeface="Courier"/>
                <a:cs typeface="Courier"/>
              </a:rPr>
              <a:t> </a:t>
            </a:r>
            <a:r>
              <a:rPr lang="sv-SE" sz="2000" dirty="0" smtClean="0">
                <a:latin typeface="Courier"/>
                <a:cs typeface="Courier"/>
              </a:rPr>
              <a:t>Plantilla   	&lt;</a:t>
            </a:r>
            <a:r>
              <a:rPr lang="sv-SE" sz="2000" dirty="0">
                <a:latin typeface="Courier"/>
                <a:cs typeface="Courier"/>
              </a:rPr>
              <a:t>/</a:t>
            </a:r>
            <a:r>
              <a:rPr lang="sv-SE" sz="2000" dirty="0" err="1">
                <a:solidFill>
                  <a:srgbClr val="FF0000"/>
                </a:solidFill>
                <a:latin typeface="Courier"/>
                <a:cs typeface="Courier"/>
              </a:rPr>
              <a:t>title</a:t>
            </a:r>
            <a:r>
              <a:rPr lang="sv-SE" sz="2000" dirty="0">
                <a:latin typeface="Courier"/>
                <a:cs typeface="Courier"/>
              </a:rPr>
              <a:t>&gt;</a:t>
            </a:r>
          </a:p>
          <a:p>
            <a:r>
              <a:rPr lang="sv-SE" sz="2000" dirty="0">
                <a:latin typeface="Courier"/>
                <a:cs typeface="Courier"/>
              </a:rPr>
              <a:t>  &lt;/</a:t>
            </a:r>
            <a:r>
              <a:rPr lang="sv-SE" sz="2000" dirty="0" err="1">
                <a:solidFill>
                  <a:srgbClr val="FF0000"/>
                </a:solidFill>
                <a:latin typeface="Courier"/>
                <a:cs typeface="Courier"/>
              </a:rPr>
              <a:t>head</a:t>
            </a:r>
            <a:r>
              <a:rPr lang="sv-SE" sz="2000" dirty="0">
                <a:latin typeface="Courier"/>
                <a:cs typeface="Courier"/>
              </a:rPr>
              <a:t>&gt;</a:t>
            </a:r>
          </a:p>
          <a:p>
            <a:r>
              <a:rPr lang="sv-SE" sz="2000" dirty="0">
                <a:latin typeface="Courier"/>
                <a:cs typeface="Courier"/>
              </a:rPr>
              <a:t>  &lt;</a:t>
            </a:r>
            <a:r>
              <a:rPr lang="sv-SE" sz="2000" dirty="0" err="1" smtClean="0">
                <a:solidFill>
                  <a:srgbClr val="FF0000"/>
                </a:solidFill>
                <a:latin typeface="Courier"/>
                <a:cs typeface="Courier"/>
              </a:rPr>
              <a:t>body</a:t>
            </a:r>
            <a:r>
              <a:rPr lang="sv-SE" sz="2000" dirty="0" smtClean="0">
                <a:solidFill>
                  <a:srgbClr val="FF0000"/>
                </a:solidFill>
                <a:latin typeface="Courier"/>
                <a:cs typeface="Courier"/>
              </a:rPr>
              <a:t> </a:t>
            </a:r>
            <a:r>
              <a:rPr lang="sv-SE" sz="2000" dirty="0" smtClean="0">
                <a:latin typeface="Courier"/>
                <a:cs typeface="Courier"/>
              </a:rPr>
              <a:t>id=”</a:t>
            </a:r>
            <a:r>
              <a:rPr lang="sv-SE" sz="2000" dirty="0" err="1" smtClean="0">
                <a:solidFill>
                  <a:srgbClr val="C100C5"/>
                </a:solidFill>
                <a:latin typeface="Courier"/>
                <a:cs typeface="Courier"/>
              </a:rPr>
              <a:t>cuerpo</a:t>
            </a:r>
            <a:r>
              <a:rPr lang="sv-SE" sz="2000" dirty="0" smtClean="0">
                <a:latin typeface="Courier"/>
                <a:cs typeface="Courier"/>
              </a:rPr>
              <a:t>”&gt;</a:t>
            </a:r>
            <a:endParaRPr lang="sv-SE" sz="2000" dirty="0">
              <a:latin typeface="Courier"/>
              <a:cs typeface="Courier"/>
            </a:endParaRPr>
          </a:p>
          <a:p>
            <a:r>
              <a:rPr lang="sv-SE" sz="2000" dirty="0">
                <a:latin typeface="Courier"/>
                <a:cs typeface="Courier"/>
              </a:rPr>
              <a:t>    &lt;</a:t>
            </a:r>
            <a:r>
              <a:rPr lang="sv-SE" sz="2000" dirty="0" smtClean="0">
                <a:solidFill>
                  <a:srgbClr val="FF0000"/>
                </a:solidFill>
                <a:latin typeface="Courier"/>
                <a:cs typeface="Courier"/>
              </a:rPr>
              <a:t>h1</a:t>
            </a:r>
            <a:r>
              <a:rPr lang="sv-SE" sz="2000" dirty="0" smtClean="0">
                <a:latin typeface="Courier"/>
                <a:cs typeface="Courier"/>
              </a:rPr>
              <a:t> </a:t>
            </a:r>
            <a:r>
              <a:rPr lang="sv-SE" sz="2000" dirty="0" err="1" smtClean="0">
                <a:latin typeface="Courier"/>
                <a:cs typeface="Courier"/>
              </a:rPr>
              <a:t>class</a:t>
            </a:r>
            <a:r>
              <a:rPr lang="sv-SE" sz="2000" dirty="0" smtClean="0">
                <a:latin typeface="Courier"/>
                <a:cs typeface="Courier"/>
              </a:rPr>
              <a:t>=”</a:t>
            </a:r>
            <a:r>
              <a:rPr lang="sv-SE" sz="2000" dirty="0" err="1" smtClean="0">
                <a:solidFill>
                  <a:srgbClr val="00FF00"/>
                </a:solidFill>
                <a:latin typeface="Courier"/>
                <a:cs typeface="Courier"/>
              </a:rPr>
              <a:t>destacado</a:t>
            </a:r>
            <a:r>
              <a:rPr lang="sv-SE" sz="2000" dirty="0" smtClean="0">
                <a:latin typeface="Courier"/>
                <a:cs typeface="Courier"/>
              </a:rPr>
              <a:t>”&gt;</a:t>
            </a:r>
            <a:r>
              <a:rPr lang="sv-SE" sz="2000" dirty="0" err="1" smtClean="0">
                <a:latin typeface="Courier"/>
                <a:cs typeface="Courier"/>
              </a:rPr>
              <a:t>Hola</a:t>
            </a:r>
            <a:r>
              <a:rPr lang="sv-SE" sz="2000" dirty="0" smtClean="0">
                <a:latin typeface="Courier"/>
                <a:cs typeface="Courier"/>
              </a:rPr>
              <a:t> a </a:t>
            </a:r>
            <a:r>
              <a:rPr lang="sv-SE" sz="2000" dirty="0" err="1" smtClean="0">
                <a:latin typeface="Courier"/>
                <a:cs typeface="Courier"/>
              </a:rPr>
              <a:t>todos</a:t>
            </a:r>
            <a:r>
              <a:rPr lang="sv-SE" sz="2000" dirty="0" smtClean="0">
                <a:latin typeface="Courier"/>
                <a:cs typeface="Courier"/>
              </a:rPr>
              <a:t>&lt;</a:t>
            </a:r>
            <a:r>
              <a:rPr lang="sv-SE" sz="2000" dirty="0">
                <a:latin typeface="Courier"/>
                <a:cs typeface="Courier"/>
              </a:rPr>
              <a:t>/</a:t>
            </a:r>
            <a:r>
              <a:rPr lang="sv-SE" sz="2000" dirty="0">
                <a:solidFill>
                  <a:srgbClr val="FF0000"/>
                </a:solidFill>
                <a:latin typeface="Courier"/>
                <a:cs typeface="Courier"/>
              </a:rPr>
              <a:t>h1</a:t>
            </a:r>
            <a:r>
              <a:rPr lang="sv-SE" sz="2000" dirty="0">
                <a:latin typeface="Courier"/>
                <a:cs typeface="Courier"/>
              </a:rPr>
              <a:t>&gt;</a:t>
            </a:r>
          </a:p>
          <a:p>
            <a:r>
              <a:rPr lang="sv-SE" sz="2000" dirty="0">
                <a:latin typeface="Courier"/>
                <a:cs typeface="Courier"/>
              </a:rPr>
              <a:t>  &lt;/</a:t>
            </a:r>
            <a:r>
              <a:rPr lang="sv-SE" sz="2000" dirty="0" err="1">
                <a:solidFill>
                  <a:srgbClr val="FF0000"/>
                </a:solidFill>
                <a:latin typeface="Courier"/>
                <a:cs typeface="Courier"/>
              </a:rPr>
              <a:t>body</a:t>
            </a:r>
            <a:r>
              <a:rPr lang="sv-SE" sz="2000" dirty="0">
                <a:latin typeface="Courier"/>
                <a:cs typeface="Courier"/>
              </a:rPr>
              <a:t>&gt;</a:t>
            </a:r>
          </a:p>
          <a:p>
            <a:r>
              <a:rPr lang="sv-SE" sz="2000" dirty="0">
                <a:latin typeface="Courier"/>
                <a:cs typeface="Courier"/>
              </a:rPr>
              <a:t>&lt;/</a:t>
            </a:r>
            <a:r>
              <a:rPr lang="sv-SE" sz="2000" dirty="0">
                <a:solidFill>
                  <a:srgbClr val="FF0000"/>
                </a:solidFill>
                <a:latin typeface="Courier"/>
                <a:cs typeface="Courier"/>
              </a:rPr>
              <a:t>html</a:t>
            </a:r>
            <a:r>
              <a:rPr lang="sv-SE" sz="2000" dirty="0">
                <a:latin typeface="Courier"/>
                <a:cs typeface="Courier"/>
              </a:rPr>
              <a:t>&gt;</a:t>
            </a:r>
            <a:endParaRPr lang="es-ES" sz="2000" dirty="0">
              <a:latin typeface="Courier"/>
              <a:cs typeface="Courier"/>
            </a:endParaRPr>
          </a:p>
        </p:txBody>
      </p:sp>
      <p:sp>
        <p:nvSpPr>
          <p:cNvPr id="6" name="CuadroTexto 5"/>
          <p:cNvSpPr txBox="1"/>
          <p:nvPr/>
        </p:nvSpPr>
        <p:spPr>
          <a:xfrm>
            <a:off x="618461" y="1538156"/>
            <a:ext cx="3775900" cy="523220"/>
          </a:xfrm>
          <a:prstGeom prst="rect">
            <a:avLst/>
          </a:prstGeom>
          <a:ln>
            <a:solidFill>
              <a:schemeClr val="bg2">
                <a:lumMod val="40000"/>
                <a:lumOff val="60000"/>
              </a:schemeClr>
            </a:solidFill>
          </a:ln>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ES" sz="2800" dirty="0" smtClean="0"/>
              <a:t>HTML</a:t>
            </a:r>
            <a:endParaRPr lang="es-ES" sz="2800" dirty="0"/>
          </a:p>
        </p:txBody>
      </p:sp>
      <p:sp>
        <p:nvSpPr>
          <p:cNvPr id="7" name="CuadroTexto 6"/>
          <p:cNvSpPr txBox="1"/>
          <p:nvPr/>
        </p:nvSpPr>
        <p:spPr>
          <a:xfrm>
            <a:off x="4708025" y="2075629"/>
            <a:ext cx="3775900" cy="2308324"/>
          </a:xfrm>
          <a:prstGeom prst="rect">
            <a:avLst/>
          </a:prstGeom>
          <a:ln>
            <a:solidFill>
              <a:srgbClr val="7CFF65"/>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sv-SE" sz="2400" dirty="0" smtClean="0">
                <a:latin typeface="Courier"/>
                <a:cs typeface="Courier"/>
              </a:rPr>
              <a:t>!!! 5</a:t>
            </a:r>
          </a:p>
          <a:p>
            <a:r>
              <a:rPr lang="sv-SE" sz="2400" dirty="0" smtClean="0">
                <a:solidFill>
                  <a:srgbClr val="FF0000"/>
                </a:solidFill>
                <a:latin typeface="Courier"/>
                <a:cs typeface="Courier"/>
              </a:rPr>
              <a:t>html</a:t>
            </a:r>
            <a:endParaRPr lang="sv-SE" sz="2400" dirty="0">
              <a:solidFill>
                <a:srgbClr val="FF0000"/>
              </a:solidFill>
              <a:latin typeface="Courier"/>
              <a:cs typeface="Courier"/>
            </a:endParaRPr>
          </a:p>
          <a:p>
            <a:r>
              <a:rPr lang="sv-SE" sz="2400" dirty="0">
                <a:latin typeface="Courier"/>
                <a:cs typeface="Courier"/>
              </a:rPr>
              <a:t>  </a:t>
            </a:r>
            <a:r>
              <a:rPr lang="sv-SE" sz="2400" dirty="0" err="1" smtClean="0">
                <a:solidFill>
                  <a:srgbClr val="FF0000"/>
                </a:solidFill>
                <a:latin typeface="Courier"/>
                <a:cs typeface="Courier"/>
              </a:rPr>
              <a:t>head</a:t>
            </a:r>
            <a:endParaRPr lang="sv-SE" sz="2400" dirty="0">
              <a:solidFill>
                <a:srgbClr val="FF0000"/>
              </a:solidFill>
              <a:latin typeface="Courier"/>
              <a:cs typeface="Courier"/>
            </a:endParaRPr>
          </a:p>
          <a:p>
            <a:r>
              <a:rPr lang="sv-SE" sz="2400" dirty="0">
                <a:latin typeface="Courier"/>
                <a:cs typeface="Courier"/>
              </a:rPr>
              <a:t>  </a:t>
            </a:r>
            <a:r>
              <a:rPr lang="sv-SE" sz="2400" dirty="0" smtClean="0">
                <a:latin typeface="Courier"/>
                <a:cs typeface="Courier"/>
              </a:rPr>
              <a:t>  </a:t>
            </a:r>
            <a:r>
              <a:rPr lang="sv-SE" sz="2400" dirty="0" err="1" smtClean="0">
                <a:solidFill>
                  <a:srgbClr val="FF0000"/>
                </a:solidFill>
                <a:latin typeface="Courier"/>
                <a:cs typeface="Courier"/>
              </a:rPr>
              <a:t>title</a:t>
            </a:r>
            <a:r>
              <a:rPr lang="sv-SE" sz="2400" dirty="0" smtClean="0">
                <a:solidFill>
                  <a:srgbClr val="FF0000"/>
                </a:solidFill>
                <a:latin typeface="Courier"/>
                <a:cs typeface="Courier"/>
              </a:rPr>
              <a:t> </a:t>
            </a:r>
            <a:r>
              <a:rPr lang="sv-SE" sz="2400" dirty="0">
                <a:latin typeface="Courier"/>
                <a:cs typeface="Courier"/>
              </a:rPr>
              <a:t>Plantilla</a:t>
            </a:r>
          </a:p>
          <a:p>
            <a:r>
              <a:rPr lang="sv-SE" sz="2400" dirty="0">
                <a:latin typeface="Courier"/>
                <a:cs typeface="Courier"/>
              </a:rPr>
              <a:t>  </a:t>
            </a:r>
            <a:r>
              <a:rPr lang="sv-SE" sz="2400" dirty="0" err="1" smtClean="0">
                <a:solidFill>
                  <a:srgbClr val="FF0000"/>
                </a:solidFill>
                <a:latin typeface="Courier"/>
                <a:cs typeface="Courier"/>
              </a:rPr>
              <a:t>body</a:t>
            </a:r>
            <a:r>
              <a:rPr lang="sv-SE" sz="2400" dirty="0" err="1" smtClean="0">
                <a:latin typeface="Courier"/>
                <a:cs typeface="Courier"/>
              </a:rPr>
              <a:t>#</a:t>
            </a:r>
            <a:r>
              <a:rPr lang="sv-SE" sz="2400" dirty="0" err="1" smtClean="0">
                <a:solidFill>
                  <a:srgbClr val="C100C5"/>
                </a:solidFill>
                <a:latin typeface="Courier"/>
                <a:cs typeface="Courier"/>
              </a:rPr>
              <a:t>cuerpo</a:t>
            </a:r>
            <a:endParaRPr lang="sv-SE" sz="2400" dirty="0">
              <a:solidFill>
                <a:srgbClr val="C100C5"/>
              </a:solidFill>
              <a:latin typeface="Courier"/>
              <a:cs typeface="Courier"/>
            </a:endParaRPr>
          </a:p>
          <a:p>
            <a:r>
              <a:rPr lang="sv-SE" sz="2400" dirty="0">
                <a:latin typeface="Courier"/>
                <a:cs typeface="Courier"/>
              </a:rPr>
              <a:t>  </a:t>
            </a:r>
            <a:r>
              <a:rPr lang="sv-SE" sz="2400" dirty="0" smtClean="0">
                <a:latin typeface="Courier"/>
                <a:cs typeface="Courier"/>
              </a:rPr>
              <a:t>  </a:t>
            </a:r>
            <a:r>
              <a:rPr lang="sv-SE" sz="1600" dirty="0" smtClean="0">
                <a:solidFill>
                  <a:srgbClr val="FF0000"/>
                </a:solidFill>
                <a:latin typeface="Courier"/>
                <a:cs typeface="Courier"/>
              </a:rPr>
              <a:t>h1</a:t>
            </a:r>
            <a:r>
              <a:rPr lang="sv-SE" sz="1600" dirty="0" smtClean="0">
                <a:latin typeface="Courier"/>
                <a:cs typeface="Courier"/>
              </a:rPr>
              <a:t>.</a:t>
            </a:r>
            <a:r>
              <a:rPr lang="sv-SE" sz="1600" dirty="0" smtClean="0">
                <a:solidFill>
                  <a:srgbClr val="00FF00"/>
                </a:solidFill>
                <a:latin typeface="Courier"/>
                <a:cs typeface="Courier"/>
              </a:rPr>
              <a:t>destacado</a:t>
            </a:r>
            <a:r>
              <a:rPr lang="sv-SE" sz="1600" dirty="0" smtClean="0">
                <a:latin typeface="Courier"/>
                <a:cs typeface="Courier"/>
              </a:rPr>
              <a:t> </a:t>
            </a:r>
            <a:r>
              <a:rPr lang="sv-SE" sz="1400" dirty="0" err="1">
                <a:latin typeface="Courier"/>
                <a:cs typeface="Courier"/>
              </a:rPr>
              <a:t>Hola</a:t>
            </a:r>
            <a:r>
              <a:rPr lang="sv-SE" sz="1400" dirty="0">
                <a:latin typeface="Courier"/>
                <a:cs typeface="Courier"/>
              </a:rPr>
              <a:t> a </a:t>
            </a:r>
            <a:r>
              <a:rPr lang="sv-SE" sz="1400" dirty="0" err="1" smtClean="0">
                <a:latin typeface="Courier"/>
                <a:cs typeface="Courier"/>
              </a:rPr>
              <a:t>todos</a:t>
            </a:r>
            <a:endParaRPr lang="es-ES" sz="1400" dirty="0">
              <a:latin typeface="Courier"/>
              <a:cs typeface="Courier"/>
            </a:endParaRPr>
          </a:p>
        </p:txBody>
      </p:sp>
      <p:sp>
        <p:nvSpPr>
          <p:cNvPr id="8" name="CuadroTexto 7"/>
          <p:cNvSpPr txBox="1"/>
          <p:nvPr/>
        </p:nvSpPr>
        <p:spPr>
          <a:xfrm>
            <a:off x="4708025" y="1558727"/>
            <a:ext cx="3775900" cy="523220"/>
          </a:xfrm>
          <a:prstGeom prst="rect">
            <a:avLst/>
          </a:prstGeom>
          <a:ln>
            <a:solidFill>
              <a:srgbClr val="7CFF65"/>
            </a:solidFill>
          </a:ln>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ES" sz="2800" dirty="0" smtClean="0"/>
              <a:t>JADE</a:t>
            </a:r>
            <a:endParaRPr lang="es-ES" sz="2800" dirty="0"/>
          </a:p>
        </p:txBody>
      </p:sp>
      <p:pic>
        <p:nvPicPr>
          <p:cNvPr id="9"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2886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Mixins</a:t>
            </a:r>
            <a:r>
              <a:rPr lang="es-ES" dirty="0" smtClean="0"/>
              <a:t> de JADE</a:t>
            </a:r>
            <a:endParaRPr lang="es-ES" dirty="0"/>
          </a:p>
        </p:txBody>
      </p:sp>
      <p:sp>
        <p:nvSpPr>
          <p:cNvPr id="3" name="CuadroTexto 2"/>
          <p:cNvSpPr txBox="1"/>
          <p:nvPr/>
        </p:nvSpPr>
        <p:spPr>
          <a:xfrm>
            <a:off x="865643" y="2207785"/>
            <a:ext cx="7821157" cy="1569660"/>
          </a:xfrm>
          <a:prstGeom prst="rect">
            <a:avLst/>
          </a:prstGeom>
          <a:ln>
            <a:solidFill>
              <a:srgbClr val="00FF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s-ES_tradnl" sz="2400" dirty="0" err="1">
                <a:solidFill>
                  <a:srgbClr val="00FFFF"/>
                </a:solidFill>
                <a:latin typeface="Courier"/>
                <a:cs typeface="Courier"/>
              </a:rPr>
              <a:t>mixin</a:t>
            </a:r>
            <a:r>
              <a:rPr lang="es-ES_tradnl" sz="2400" dirty="0">
                <a:latin typeface="Courier"/>
                <a:cs typeface="Courier"/>
              </a:rPr>
              <a:t>(</a:t>
            </a:r>
            <a:r>
              <a:rPr lang="es-ES_tradnl" sz="2400" dirty="0">
                <a:solidFill>
                  <a:srgbClr val="FF9E2A"/>
                </a:solidFill>
                <a:latin typeface="Courier"/>
                <a:cs typeface="Courier"/>
              </a:rPr>
              <a:t>contenidoH1</a:t>
            </a:r>
            <a:r>
              <a:rPr lang="es-ES_tradnl" sz="2400" dirty="0">
                <a:latin typeface="Courier"/>
                <a:cs typeface="Courier"/>
              </a:rPr>
              <a:t>, </a:t>
            </a:r>
            <a:r>
              <a:rPr lang="es-ES_tradnl" sz="2400" dirty="0" err="1">
                <a:solidFill>
                  <a:srgbClr val="FF9E2A"/>
                </a:solidFill>
                <a:latin typeface="Courier"/>
                <a:cs typeface="Courier"/>
              </a:rPr>
              <a:t>contenidoParrafo</a:t>
            </a:r>
            <a:r>
              <a:rPr lang="es-ES_tradnl" sz="2400" dirty="0">
                <a:latin typeface="Courier"/>
                <a:cs typeface="Courier"/>
              </a:rPr>
              <a:t>)</a:t>
            </a:r>
          </a:p>
          <a:p>
            <a:r>
              <a:rPr lang="es-ES_tradnl" sz="2400" dirty="0">
                <a:latin typeface="Courier"/>
                <a:cs typeface="Courier"/>
              </a:rPr>
              <a:t>  </a:t>
            </a:r>
            <a:r>
              <a:rPr lang="es-ES_tradnl" sz="2400" dirty="0">
                <a:solidFill>
                  <a:srgbClr val="00FF00"/>
                </a:solidFill>
                <a:latin typeface="Courier"/>
                <a:cs typeface="Courier"/>
              </a:rPr>
              <a:t>.encabezado</a:t>
            </a:r>
          </a:p>
          <a:p>
            <a:r>
              <a:rPr lang="es-ES_tradnl" sz="2400" dirty="0">
                <a:latin typeface="Courier"/>
                <a:cs typeface="Courier"/>
              </a:rPr>
              <a:t>    </a:t>
            </a:r>
            <a:r>
              <a:rPr lang="es-ES_tradnl" sz="2400" dirty="0">
                <a:solidFill>
                  <a:srgbClr val="FF41AF"/>
                </a:solidFill>
                <a:latin typeface="Courier"/>
                <a:cs typeface="Courier"/>
              </a:rPr>
              <a:t>h1</a:t>
            </a:r>
            <a:r>
              <a:rPr lang="es-ES_tradnl" sz="2400" dirty="0">
                <a:solidFill>
                  <a:srgbClr val="00FF00"/>
                </a:solidFill>
                <a:latin typeface="Courier"/>
                <a:cs typeface="Courier"/>
              </a:rPr>
              <a:t>.noticia</a:t>
            </a:r>
            <a:r>
              <a:rPr lang="es-ES_tradnl" sz="2400" dirty="0">
                <a:latin typeface="Courier"/>
                <a:cs typeface="Courier"/>
              </a:rPr>
              <a:t>#especial </a:t>
            </a:r>
            <a:r>
              <a:rPr lang="es-ES_tradnl" sz="2400" dirty="0">
                <a:solidFill>
                  <a:srgbClr val="FFFF00"/>
                </a:solidFill>
                <a:latin typeface="Courier"/>
                <a:cs typeface="Courier"/>
              </a:rPr>
              <a:t>#{contenidoH1}</a:t>
            </a:r>
          </a:p>
          <a:p>
            <a:r>
              <a:rPr lang="es-ES_tradnl" sz="2400" dirty="0">
                <a:latin typeface="Courier"/>
                <a:cs typeface="Courier"/>
              </a:rPr>
              <a:t>    </a:t>
            </a:r>
            <a:r>
              <a:rPr lang="es-ES" sz="2400" dirty="0">
                <a:solidFill>
                  <a:srgbClr val="FF41AF"/>
                </a:solidFill>
                <a:latin typeface="Courier"/>
                <a:cs typeface="Courier"/>
              </a:rPr>
              <a:t>p</a:t>
            </a:r>
            <a:r>
              <a:rPr lang="es-ES" sz="2400" dirty="0">
                <a:latin typeface="Courier"/>
                <a:cs typeface="Courier"/>
              </a:rPr>
              <a:t> </a:t>
            </a:r>
            <a:r>
              <a:rPr lang="es-ES" sz="2400" dirty="0">
                <a:solidFill>
                  <a:srgbClr val="FFFF00"/>
                </a:solidFill>
                <a:latin typeface="Courier"/>
                <a:cs typeface="Courier"/>
              </a:rPr>
              <a:t>#{</a:t>
            </a:r>
            <a:r>
              <a:rPr lang="es-ES" sz="2400" dirty="0" err="1">
                <a:solidFill>
                  <a:srgbClr val="FFFF00"/>
                </a:solidFill>
                <a:latin typeface="Courier"/>
                <a:cs typeface="Courier"/>
              </a:rPr>
              <a:t>contenidoParrafo</a:t>
            </a:r>
            <a:r>
              <a:rPr lang="es-ES" sz="2400" dirty="0">
                <a:solidFill>
                  <a:srgbClr val="FFFF00"/>
                </a:solidFill>
                <a:latin typeface="Courier"/>
                <a:cs typeface="Courier"/>
              </a:rPr>
              <a:t>}</a:t>
            </a:r>
            <a:endParaRPr lang="es-ES_tradnl" sz="2400" dirty="0">
              <a:solidFill>
                <a:srgbClr val="FFFF00"/>
              </a:solidFill>
              <a:latin typeface="Courier"/>
              <a:cs typeface="Courier"/>
            </a:endParaRPr>
          </a:p>
        </p:txBody>
      </p:sp>
      <p:sp>
        <p:nvSpPr>
          <p:cNvPr id="4" name="CuadroTexto 3"/>
          <p:cNvSpPr txBox="1"/>
          <p:nvPr/>
        </p:nvSpPr>
        <p:spPr>
          <a:xfrm>
            <a:off x="865643" y="1740134"/>
            <a:ext cx="1995605" cy="461665"/>
          </a:xfrm>
          <a:prstGeom prst="rect">
            <a:avLst/>
          </a:prstGeom>
          <a:ln>
            <a:solidFill>
              <a:srgbClr val="00FF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s-ES" sz="2400" dirty="0" smtClean="0">
                <a:solidFill>
                  <a:schemeClr val="tx1"/>
                </a:solidFill>
                <a:latin typeface="+mj-lt"/>
                <a:cs typeface="Courier"/>
              </a:rPr>
              <a:t>M</a:t>
            </a:r>
            <a:r>
              <a:rPr lang="es-ES_tradnl" sz="2400" dirty="0" err="1" smtClean="0">
                <a:solidFill>
                  <a:schemeClr val="tx1"/>
                </a:solidFill>
                <a:latin typeface="+mj-lt"/>
                <a:cs typeface="Courier"/>
              </a:rPr>
              <a:t>ixin</a:t>
            </a:r>
            <a:r>
              <a:rPr lang="es-ES_tradnl" sz="2400" dirty="0" smtClean="0">
                <a:solidFill>
                  <a:schemeClr val="tx1"/>
                </a:solidFill>
                <a:latin typeface="+mj-lt"/>
                <a:cs typeface="Courier"/>
              </a:rPr>
              <a:t> de JADE</a:t>
            </a:r>
            <a:endParaRPr lang="es-ES_tradnl" sz="2000" dirty="0">
              <a:solidFill>
                <a:schemeClr val="tx1"/>
              </a:solidFill>
              <a:latin typeface="+mj-lt"/>
              <a:cs typeface="Courier"/>
            </a:endParaRPr>
          </a:p>
        </p:txBody>
      </p:sp>
      <p:sp>
        <p:nvSpPr>
          <p:cNvPr id="5" name="CuadroTexto 4"/>
          <p:cNvSpPr txBox="1"/>
          <p:nvPr/>
        </p:nvSpPr>
        <p:spPr>
          <a:xfrm>
            <a:off x="865643" y="4778882"/>
            <a:ext cx="7821157" cy="523220"/>
          </a:xfrm>
          <a:prstGeom prst="rect">
            <a:avLst/>
          </a:prstGeom>
          <a:ln>
            <a:solidFill>
              <a:srgbClr val="00FF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s-ES_tradnl" sz="2800" dirty="0" err="1">
                <a:solidFill>
                  <a:srgbClr val="00FFFF"/>
                </a:solidFill>
                <a:latin typeface="Courier"/>
                <a:cs typeface="Courier"/>
              </a:rPr>
              <a:t>mixin</a:t>
            </a:r>
            <a:r>
              <a:rPr lang="es-ES_tradnl" sz="2800" dirty="0">
                <a:latin typeface="Courier"/>
                <a:cs typeface="Courier"/>
              </a:rPr>
              <a:t>(</a:t>
            </a:r>
            <a:r>
              <a:rPr lang="es-ES_tradnl" sz="2800" dirty="0">
                <a:solidFill>
                  <a:srgbClr val="FFFF00"/>
                </a:solidFill>
                <a:latin typeface="Courier"/>
                <a:cs typeface="Courier"/>
              </a:rPr>
              <a:t>“Encabezado”</a:t>
            </a:r>
            <a:r>
              <a:rPr lang="es-ES_tradnl" sz="2800" dirty="0">
                <a:latin typeface="Courier"/>
                <a:cs typeface="Courier"/>
              </a:rPr>
              <a:t>, </a:t>
            </a:r>
            <a:r>
              <a:rPr lang="es-ES_tradnl" sz="2800" dirty="0">
                <a:solidFill>
                  <a:srgbClr val="FFFF00"/>
                </a:solidFill>
                <a:latin typeface="Courier"/>
                <a:cs typeface="Courier"/>
              </a:rPr>
              <a:t>“Texto”</a:t>
            </a:r>
            <a:r>
              <a:rPr lang="es-ES_tradnl" sz="2800" dirty="0">
                <a:latin typeface="Courier"/>
                <a:cs typeface="Courier"/>
              </a:rPr>
              <a:t>)</a:t>
            </a:r>
          </a:p>
        </p:txBody>
      </p:sp>
      <p:sp>
        <p:nvSpPr>
          <p:cNvPr id="6" name="CuadroTexto 5"/>
          <p:cNvSpPr txBox="1"/>
          <p:nvPr/>
        </p:nvSpPr>
        <p:spPr>
          <a:xfrm>
            <a:off x="865643" y="4311231"/>
            <a:ext cx="1995605" cy="461665"/>
          </a:xfrm>
          <a:prstGeom prst="rect">
            <a:avLst/>
          </a:prstGeom>
          <a:ln>
            <a:solidFill>
              <a:srgbClr val="00FF00"/>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s-ES_tradnl" sz="2400" dirty="0" smtClean="0">
                <a:solidFill>
                  <a:schemeClr val="tx1"/>
                </a:solidFill>
                <a:latin typeface="+mj-lt"/>
                <a:cs typeface="Courier"/>
              </a:rPr>
              <a:t>JADE</a:t>
            </a:r>
            <a:endParaRPr lang="es-ES_tradnl" sz="2000" dirty="0">
              <a:solidFill>
                <a:schemeClr val="tx1"/>
              </a:solidFill>
              <a:latin typeface="+mj-lt"/>
              <a:cs typeface="Courier"/>
            </a:endParaRPr>
          </a:p>
        </p:txBody>
      </p:sp>
      <p:pic>
        <p:nvPicPr>
          <p:cNvPr id="7"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3736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JADE: herencia de plantillas</a:t>
            </a:r>
            <a:endParaRPr lang="es-ES" dirty="0"/>
          </a:p>
        </p:txBody>
      </p:sp>
      <p:pic>
        <p:nvPicPr>
          <p:cNvPr id="6" name="Imagen 5" descr="Esquema1 jade PFC extends blanco (2).png"/>
          <p:cNvPicPr>
            <a:picLocks noChangeAspect="1"/>
          </p:cNvPicPr>
          <p:nvPr/>
        </p:nvPicPr>
        <p:blipFill rotWithShape="1">
          <a:blip r:embed="rId3">
            <a:extLst>
              <a:ext uri="{28A0092B-C50C-407E-A947-70E740481C1C}">
                <a14:useLocalDpi xmlns:a14="http://schemas.microsoft.com/office/drawing/2010/main" val="0"/>
              </a:ext>
            </a:extLst>
          </a:blip>
          <a:srcRect l="13223" t="13248" r="6126" b="13803"/>
          <a:stretch/>
        </p:blipFill>
        <p:spPr>
          <a:xfrm>
            <a:off x="457200" y="1612461"/>
            <a:ext cx="8386182" cy="4393957"/>
          </a:xfrm>
          <a:prstGeom prst="rect">
            <a:avLst/>
          </a:prstGeom>
        </p:spPr>
      </p:pic>
      <p:pic>
        <p:nvPicPr>
          <p:cNvPr id="4"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6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 qué funciona todo esto?</a:t>
            </a:r>
            <a:endParaRPr lang="es-ES" dirty="0"/>
          </a:p>
        </p:txBody>
      </p:sp>
      <p:sp>
        <p:nvSpPr>
          <p:cNvPr id="3" name="Marcador de contenido 2"/>
          <p:cNvSpPr>
            <a:spLocks noGrp="1"/>
          </p:cNvSpPr>
          <p:nvPr>
            <p:ph idx="1"/>
          </p:nvPr>
        </p:nvSpPr>
        <p:spPr>
          <a:xfrm>
            <a:off x="457200" y="1600201"/>
            <a:ext cx="8229600" cy="2894536"/>
          </a:xfrm>
        </p:spPr>
        <p:txBody>
          <a:bodyPr/>
          <a:lstStyle/>
          <a:p>
            <a:r>
              <a:rPr lang="es-ES" dirty="0" smtClean="0"/>
              <a:t>Los navegadores leen contenido en HTML y no en JADE</a:t>
            </a:r>
          </a:p>
          <a:p>
            <a:endParaRPr lang="es-ES" dirty="0"/>
          </a:p>
          <a:p>
            <a:r>
              <a:rPr lang="es-ES" dirty="0" smtClean="0"/>
              <a:t>Los navegadores aplican estilos a través de hojas de estilo CSS y no SCSS </a:t>
            </a:r>
          </a:p>
          <a:p>
            <a:endParaRPr lang="es-ES" dirty="0"/>
          </a:p>
        </p:txBody>
      </p:sp>
      <p:sp>
        <p:nvSpPr>
          <p:cNvPr id="4" name="CuadroTexto 3"/>
          <p:cNvSpPr txBox="1"/>
          <p:nvPr/>
        </p:nvSpPr>
        <p:spPr>
          <a:xfrm>
            <a:off x="457200" y="4958319"/>
            <a:ext cx="8229600" cy="1477328"/>
          </a:xfrm>
          <a:prstGeom prst="rect">
            <a:avLst/>
          </a:prstGeom>
          <a:solidFill>
            <a:schemeClr val="bg1"/>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ES" sz="3600" dirty="0">
                <a:solidFill>
                  <a:srgbClr val="FF9E2A"/>
                </a:solidFill>
              </a:rPr>
              <a:t>Necesitamos generar HTML a partir de los JADE y SCSS</a:t>
            </a:r>
          </a:p>
          <a:p>
            <a:endParaRPr lang="es-ES" dirty="0">
              <a:solidFill>
                <a:srgbClr val="FFFF0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17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GRUNT JS</a:t>
            </a:r>
            <a:endParaRPr lang="es-ES" dirty="0"/>
          </a:p>
        </p:txBody>
      </p:sp>
      <p:sp>
        <p:nvSpPr>
          <p:cNvPr id="3" name="Marcador de contenido 2"/>
          <p:cNvSpPr>
            <a:spLocks noGrp="1"/>
          </p:cNvSpPr>
          <p:nvPr>
            <p:ph sz="half" idx="1"/>
          </p:nvPr>
        </p:nvSpPr>
        <p:spPr>
          <a:xfrm>
            <a:off x="457200" y="1600199"/>
            <a:ext cx="4038600" cy="5071359"/>
          </a:xfrm>
        </p:spPr>
        <p:txBody>
          <a:bodyPr>
            <a:normAutofit lnSpcReduction="10000"/>
          </a:bodyPr>
          <a:lstStyle/>
          <a:p>
            <a:r>
              <a:rPr lang="es-ES" dirty="0" smtClean="0"/>
              <a:t>Automatizar tareas:</a:t>
            </a:r>
          </a:p>
          <a:p>
            <a:pPr lvl="1"/>
            <a:r>
              <a:rPr lang="es-ES" dirty="0" err="1" smtClean="0"/>
              <a:t>Renderizado</a:t>
            </a:r>
            <a:r>
              <a:rPr lang="es-ES" dirty="0" smtClean="0"/>
              <a:t> de SCSS a CSS</a:t>
            </a:r>
          </a:p>
          <a:p>
            <a:pPr lvl="1"/>
            <a:r>
              <a:rPr lang="es-ES" dirty="0" err="1"/>
              <a:t>Renderizado</a:t>
            </a:r>
            <a:r>
              <a:rPr lang="es-ES" dirty="0"/>
              <a:t> de JADE a </a:t>
            </a:r>
            <a:r>
              <a:rPr lang="es-ES" dirty="0" smtClean="0"/>
              <a:t>HTML</a:t>
            </a:r>
          </a:p>
          <a:p>
            <a:pPr lvl="1"/>
            <a:r>
              <a:rPr lang="es-ES" dirty="0" smtClean="0"/>
              <a:t>Vigilar cambios en ciertos ficheros y ejecutar cierta tarea</a:t>
            </a:r>
          </a:p>
          <a:p>
            <a:pPr lvl="1"/>
            <a:r>
              <a:rPr lang="es-ES" dirty="0" smtClean="0"/>
              <a:t>…</a:t>
            </a:r>
          </a:p>
          <a:p>
            <a:r>
              <a:rPr lang="es-ES" dirty="0" smtClean="0"/>
              <a:t>Las tareas se incluyen en el </a:t>
            </a:r>
            <a:r>
              <a:rPr lang="es-ES" dirty="0" err="1" smtClean="0"/>
              <a:t>GruntFile.js</a:t>
            </a:r>
            <a:endParaRPr lang="es-ES" dirty="0" smtClean="0"/>
          </a:p>
          <a:p>
            <a:pPr marL="457200" lvl="1" indent="0">
              <a:buNone/>
            </a:pPr>
            <a:r>
              <a:rPr lang="es-ES" dirty="0" smtClean="0"/>
              <a:t>	</a:t>
            </a:r>
            <a:endParaRPr lang="es-ES" dirty="0"/>
          </a:p>
        </p:txBody>
      </p:sp>
      <p:pic>
        <p:nvPicPr>
          <p:cNvPr id="7" name="Imagen 6"/>
          <p:cNvPicPr>
            <a:picLocks noChangeAspect="1"/>
          </p:cNvPicPr>
          <p:nvPr/>
        </p:nvPicPr>
        <p:blipFill rotWithShape="1">
          <a:blip r:embed="rId3"/>
          <a:srcRect l="12237" r="11812"/>
          <a:stretch/>
        </p:blipFill>
        <p:spPr>
          <a:xfrm>
            <a:off x="5313230" y="1269813"/>
            <a:ext cx="2991709" cy="3939016"/>
          </a:xfrm>
          <a:prstGeom prst="rect">
            <a:avLst/>
          </a:prstGeom>
        </p:spPr>
      </p:pic>
      <p:sp>
        <p:nvSpPr>
          <p:cNvPr id="8" name="CuadroTexto 7"/>
          <p:cNvSpPr txBox="1"/>
          <p:nvPr/>
        </p:nvSpPr>
        <p:spPr>
          <a:xfrm>
            <a:off x="5313230" y="5168635"/>
            <a:ext cx="2991709" cy="707886"/>
          </a:xfrm>
          <a:prstGeom prst="rect">
            <a:avLst/>
          </a:prstGeom>
          <a:solidFill>
            <a:schemeClr val="accent6">
              <a:lumMod val="75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r>
              <a:rPr lang="es-ES" sz="2000" dirty="0" smtClean="0">
                <a:solidFill>
                  <a:schemeClr val="tx1"/>
                </a:solidFill>
              </a:rPr>
              <a:t>Disponible en:</a:t>
            </a:r>
          </a:p>
          <a:p>
            <a:r>
              <a:rPr lang="hu-HU" sz="2000" dirty="0">
                <a:solidFill>
                  <a:schemeClr val="tx1"/>
                </a:solidFill>
              </a:rPr>
              <a:t>http://gruntjs.com/</a:t>
            </a:r>
            <a:endParaRPr lang="es-ES" sz="2000" dirty="0">
              <a:solidFill>
                <a:schemeClr val="tx1"/>
              </a:solidFill>
            </a:endParaRPr>
          </a:p>
        </p:txBody>
      </p:sp>
      <p:pic>
        <p:nvPicPr>
          <p:cNvPr id="6"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60641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Propuesta: mejorar la productividad</a:t>
            </a:r>
            <a:endParaRPr lang="es-ES" dirty="0"/>
          </a:p>
        </p:txBody>
      </p:sp>
      <p:sp>
        <p:nvSpPr>
          <p:cNvPr id="5" name="Marcador de contenido 4"/>
          <p:cNvSpPr>
            <a:spLocks noGrp="1"/>
          </p:cNvSpPr>
          <p:nvPr>
            <p:ph idx="1"/>
          </p:nvPr>
        </p:nvSpPr>
        <p:spPr>
          <a:xfrm>
            <a:off x="457200" y="1600200"/>
            <a:ext cx="8229600" cy="5071359"/>
          </a:xfrm>
        </p:spPr>
        <p:txBody>
          <a:bodyPr>
            <a:normAutofit lnSpcReduction="10000"/>
          </a:bodyPr>
          <a:lstStyle/>
          <a:p>
            <a:r>
              <a:rPr lang="es-ES" dirty="0" err="1" smtClean="0"/>
              <a:t>Bootstrap</a:t>
            </a:r>
            <a:endParaRPr lang="es-ES" dirty="0" smtClean="0"/>
          </a:p>
          <a:p>
            <a:pPr lvl="1"/>
            <a:r>
              <a:rPr lang="es-ES" dirty="0" smtClean="0"/>
              <a:t>Framework </a:t>
            </a:r>
            <a:r>
              <a:rPr lang="es-ES" dirty="0" err="1" smtClean="0"/>
              <a:t>front-end</a:t>
            </a:r>
            <a:endParaRPr lang="es-ES" dirty="0" smtClean="0"/>
          </a:p>
          <a:p>
            <a:pPr lvl="1"/>
            <a:r>
              <a:rPr lang="es-ES" dirty="0" smtClean="0"/>
              <a:t>Versión de desarrolladores con SCSS</a:t>
            </a:r>
          </a:p>
          <a:p>
            <a:r>
              <a:rPr lang="es-ES" dirty="0" smtClean="0"/>
              <a:t>JADE</a:t>
            </a:r>
          </a:p>
          <a:p>
            <a:pPr lvl="1"/>
            <a:r>
              <a:rPr lang="es-ES" dirty="0" smtClean="0"/>
              <a:t>Sencilla </a:t>
            </a:r>
            <a:r>
              <a:rPr lang="es-ES" dirty="0" err="1" smtClean="0"/>
              <a:t>sintáxis</a:t>
            </a:r>
            <a:endParaRPr lang="es-ES" dirty="0" smtClean="0"/>
          </a:p>
          <a:p>
            <a:pPr lvl="1"/>
            <a:r>
              <a:rPr lang="es-ES" dirty="0" smtClean="0"/>
              <a:t>Herencia de plantillas</a:t>
            </a:r>
          </a:p>
          <a:p>
            <a:r>
              <a:rPr lang="es-ES" dirty="0" err="1" smtClean="0"/>
              <a:t>GruntJS</a:t>
            </a:r>
            <a:endParaRPr lang="es-ES" dirty="0" smtClean="0"/>
          </a:p>
          <a:p>
            <a:pPr lvl="1"/>
            <a:r>
              <a:rPr lang="es-ES" dirty="0" err="1" smtClean="0"/>
              <a:t>Renderizado</a:t>
            </a:r>
            <a:r>
              <a:rPr lang="es-ES" dirty="0" smtClean="0"/>
              <a:t> de JADE y CSS</a:t>
            </a:r>
          </a:p>
          <a:p>
            <a:pPr lvl="1"/>
            <a:r>
              <a:rPr lang="es-ES" dirty="0" smtClean="0"/>
              <a:t>Cuando el desarrollador cambie un JADE, SCSS o JS el navegador se actualizará automáticamente.</a:t>
            </a:r>
          </a:p>
          <a:p>
            <a:pPr lvl="1"/>
            <a:endParaRPr lang="es-ES" dirty="0"/>
          </a:p>
          <a:p>
            <a:pPr marL="457200" lvl="1" indent="0">
              <a:buNone/>
            </a:pPr>
            <a:endParaRPr lang="es-ES" dirty="0" smtClean="0"/>
          </a:p>
          <a:p>
            <a:endParaRPr lang="es-ES" dirty="0"/>
          </a:p>
        </p:txBody>
      </p:sp>
      <p:pic>
        <p:nvPicPr>
          <p:cNvPr id="4"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AngularJS</a:t>
            </a:r>
            <a:endParaRPr lang="es-ES" dirty="0"/>
          </a:p>
        </p:txBody>
      </p:sp>
      <p:sp>
        <p:nvSpPr>
          <p:cNvPr id="4" name="Marcador de contenido 3"/>
          <p:cNvSpPr>
            <a:spLocks noGrp="1"/>
          </p:cNvSpPr>
          <p:nvPr>
            <p:ph sz="half" idx="1"/>
          </p:nvPr>
        </p:nvSpPr>
        <p:spPr/>
        <p:txBody>
          <a:bodyPr/>
          <a:lstStyle/>
          <a:p>
            <a:r>
              <a:rPr lang="es-ES" dirty="0" smtClean="0"/>
              <a:t>Framework </a:t>
            </a:r>
            <a:r>
              <a:rPr lang="es-ES" dirty="0" err="1" smtClean="0"/>
              <a:t>javascript</a:t>
            </a:r>
            <a:endParaRPr lang="es-ES" dirty="0" smtClean="0"/>
          </a:p>
          <a:p>
            <a:pPr lvl="1"/>
            <a:r>
              <a:rPr lang="es-ES" dirty="0" smtClean="0"/>
              <a:t>MVC</a:t>
            </a:r>
          </a:p>
          <a:p>
            <a:r>
              <a:rPr lang="es-ES" dirty="0" smtClean="0"/>
              <a:t>Desarrollado por Google</a:t>
            </a:r>
          </a:p>
          <a:p>
            <a:endParaRPr lang="es-ES" dirty="0"/>
          </a:p>
          <a:p>
            <a:r>
              <a:rPr lang="es-ES" dirty="0" smtClean="0"/>
              <a:t>Permite crear aplicaciones web dinámicas con una rica interacción</a:t>
            </a:r>
            <a:endParaRPr lang="es-ES" dirty="0"/>
          </a:p>
        </p:txBody>
      </p:sp>
      <p:pic>
        <p:nvPicPr>
          <p:cNvPr id="6" name="Imagen 5"/>
          <p:cNvPicPr>
            <a:picLocks noChangeAspect="1"/>
          </p:cNvPicPr>
          <p:nvPr/>
        </p:nvPicPr>
        <p:blipFill rotWithShape="1">
          <a:blip r:embed="rId2"/>
          <a:srcRect l="9109" t="6467" r="8673" b="5292"/>
          <a:stretch/>
        </p:blipFill>
        <p:spPr>
          <a:xfrm>
            <a:off x="5200666" y="1417638"/>
            <a:ext cx="3203928" cy="3438649"/>
          </a:xfrm>
          <a:prstGeom prst="rect">
            <a:avLst/>
          </a:prstGeom>
        </p:spPr>
      </p:pic>
      <p:sp>
        <p:nvSpPr>
          <p:cNvPr id="7" name="CuadroTexto 6"/>
          <p:cNvSpPr txBox="1"/>
          <p:nvPr/>
        </p:nvSpPr>
        <p:spPr>
          <a:xfrm>
            <a:off x="5482872" y="4965825"/>
            <a:ext cx="2620491" cy="707886"/>
          </a:xfrm>
          <a:prstGeom prst="rect">
            <a:avLst/>
          </a:prstGeom>
          <a:solidFill>
            <a:srgbClr val="C0263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2000" dirty="0" smtClean="0">
                <a:solidFill>
                  <a:schemeClr val="tx1"/>
                </a:solidFill>
              </a:rPr>
              <a:t>Disponible en:</a:t>
            </a:r>
          </a:p>
          <a:p>
            <a:r>
              <a:rPr lang="fi-FI" sz="2000" dirty="0" err="1">
                <a:solidFill>
                  <a:schemeClr val="tx1"/>
                </a:solidFill>
              </a:rPr>
              <a:t>http://angularjs.org</a:t>
            </a:r>
            <a:r>
              <a:rPr lang="fi-FI" sz="2000" dirty="0">
                <a:solidFill>
                  <a:schemeClr val="tx1"/>
                </a:solidFill>
              </a:rPr>
              <a:t>/</a:t>
            </a:r>
            <a:endParaRPr lang="es-ES" sz="2000" dirty="0">
              <a:solidFill>
                <a:schemeClr val="tx1"/>
              </a:solidFill>
            </a:endParaRPr>
          </a:p>
        </p:txBody>
      </p:sp>
      <p:pic>
        <p:nvPicPr>
          <p:cNvPr id="8"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6652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AngularJS</a:t>
            </a:r>
            <a:r>
              <a:rPr lang="es-ES" dirty="0" smtClean="0"/>
              <a:t> en el entorno</a:t>
            </a:r>
            <a:endParaRPr lang="es-ES" dirty="0"/>
          </a:p>
        </p:txBody>
      </p:sp>
      <p:sp>
        <p:nvSpPr>
          <p:cNvPr id="4" name="Marcador de contenido 3"/>
          <p:cNvSpPr>
            <a:spLocks noGrp="1"/>
          </p:cNvSpPr>
          <p:nvPr>
            <p:ph sz="half" idx="1"/>
          </p:nvPr>
        </p:nvSpPr>
        <p:spPr>
          <a:xfrm>
            <a:off x="457200" y="1600200"/>
            <a:ext cx="4038600" cy="5051203"/>
          </a:xfrm>
        </p:spPr>
        <p:txBody>
          <a:bodyPr>
            <a:normAutofit/>
          </a:bodyPr>
          <a:lstStyle/>
          <a:p>
            <a:r>
              <a:rPr lang="es-ES" dirty="0" smtClean="0"/>
              <a:t>Gestionar las </a:t>
            </a:r>
            <a:r>
              <a:rPr lang="es-ES" dirty="0" err="1" smtClean="0"/>
              <a:t>URLs</a:t>
            </a:r>
            <a:r>
              <a:rPr lang="es-ES" dirty="0" smtClean="0"/>
              <a:t> del nuevo sitio web</a:t>
            </a:r>
          </a:p>
          <a:p>
            <a:pPr lvl="1"/>
            <a:r>
              <a:rPr lang="es-ES" dirty="0" err="1" smtClean="0"/>
              <a:t>URLs</a:t>
            </a:r>
            <a:r>
              <a:rPr lang="es-ES" dirty="0" smtClean="0"/>
              <a:t> amigables</a:t>
            </a:r>
          </a:p>
          <a:p>
            <a:pPr lvl="1"/>
            <a:r>
              <a:rPr lang="es-ES" dirty="0" smtClean="0"/>
              <a:t>$</a:t>
            </a:r>
            <a:r>
              <a:rPr lang="es-ES" dirty="0" err="1"/>
              <a:t>r</a:t>
            </a:r>
            <a:r>
              <a:rPr lang="es-ES" dirty="0" err="1" smtClean="0"/>
              <a:t>outeProvider</a:t>
            </a:r>
            <a:r>
              <a:rPr lang="es-ES" dirty="0" smtClean="0"/>
              <a:t> de </a:t>
            </a:r>
            <a:r>
              <a:rPr lang="es-ES" dirty="0" err="1" smtClean="0"/>
              <a:t>AngularJS</a:t>
            </a:r>
            <a:endParaRPr lang="es-ES" dirty="0" smtClean="0"/>
          </a:p>
          <a:p>
            <a:pPr lvl="1"/>
            <a:endParaRPr lang="es-ES" dirty="0" smtClean="0"/>
          </a:p>
          <a:p>
            <a:r>
              <a:rPr lang="es-ES" dirty="0" smtClean="0"/>
              <a:t>Control de la accesibilidad</a:t>
            </a:r>
          </a:p>
          <a:p>
            <a:pPr lvl="1"/>
            <a:r>
              <a:rPr lang="es-ES" dirty="0" smtClean="0"/>
              <a:t>Directivas de </a:t>
            </a:r>
            <a:r>
              <a:rPr lang="es-ES" dirty="0" err="1" smtClean="0"/>
              <a:t>AngularJS</a:t>
            </a:r>
            <a:endParaRPr lang="es-ES" dirty="0" smtClean="0"/>
          </a:p>
        </p:txBody>
      </p:sp>
      <p:pic>
        <p:nvPicPr>
          <p:cNvPr id="6" name="Imagen 5"/>
          <p:cNvPicPr>
            <a:picLocks noChangeAspect="1"/>
          </p:cNvPicPr>
          <p:nvPr/>
        </p:nvPicPr>
        <p:blipFill rotWithShape="1">
          <a:blip r:embed="rId3"/>
          <a:srcRect l="9109" t="6467" r="8673" b="5292"/>
          <a:stretch/>
        </p:blipFill>
        <p:spPr>
          <a:xfrm>
            <a:off x="5200666" y="2002155"/>
            <a:ext cx="3203928" cy="343864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9613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AngularJS</a:t>
            </a:r>
            <a:r>
              <a:rPr lang="es-ES" dirty="0" smtClean="0"/>
              <a:t>: </a:t>
            </a:r>
            <a:r>
              <a:rPr lang="es-ES" dirty="0" err="1" smtClean="0"/>
              <a:t>URLs</a:t>
            </a:r>
            <a:r>
              <a:rPr lang="es-ES" dirty="0" smtClean="0"/>
              <a:t> amigables</a:t>
            </a:r>
            <a:endParaRPr lang="es-ES" dirty="0"/>
          </a:p>
        </p:txBody>
      </p:sp>
      <p:sp>
        <p:nvSpPr>
          <p:cNvPr id="4" name="Marcador de contenido 3"/>
          <p:cNvSpPr>
            <a:spLocks noGrp="1"/>
          </p:cNvSpPr>
          <p:nvPr>
            <p:ph sz="half" idx="1"/>
          </p:nvPr>
        </p:nvSpPr>
        <p:spPr>
          <a:xfrm>
            <a:off x="457200" y="1600200"/>
            <a:ext cx="4038600" cy="5051203"/>
          </a:xfrm>
        </p:spPr>
        <p:txBody>
          <a:bodyPr>
            <a:normAutofit lnSpcReduction="10000"/>
          </a:bodyPr>
          <a:lstStyle/>
          <a:p>
            <a:r>
              <a:rPr lang="es-ES" dirty="0" smtClean="0"/>
              <a:t>Una URL amigable es </a:t>
            </a:r>
            <a:r>
              <a:rPr lang="es-ES" dirty="0"/>
              <a:t>entendible por el usuario tal que describe el propósito de la </a:t>
            </a:r>
            <a:r>
              <a:rPr lang="es-ES" dirty="0" smtClean="0"/>
              <a:t>página</a:t>
            </a:r>
          </a:p>
          <a:p>
            <a:r>
              <a:rPr lang="es-ES" dirty="0" smtClean="0"/>
              <a:t>También favorecen a los motores de búsqueda (SEO)</a:t>
            </a:r>
          </a:p>
          <a:p>
            <a:r>
              <a:rPr lang="es-ES" dirty="0" smtClean="0"/>
              <a:t>Las </a:t>
            </a:r>
            <a:r>
              <a:rPr lang="es-ES" dirty="0"/>
              <a:t>URL no amigables </a:t>
            </a:r>
            <a:r>
              <a:rPr lang="es-ES" dirty="0" smtClean="0"/>
              <a:t>son largas, llenas </a:t>
            </a:r>
            <a:r>
              <a:rPr lang="es-ES" dirty="0"/>
              <a:t>de códigos y variables que son difíciles de recordar</a:t>
            </a:r>
            <a:r>
              <a:rPr lang="es-ES_tradnl" dirty="0"/>
              <a:t> </a:t>
            </a:r>
            <a:endParaRPr lang="es-ES" dirty="0" smtClean="0"/>
          </a:p>
        </p:txBody>
      </p:sp>
      <p:pic>
        <p:nvPicPr>
          <p:cNvPr id="3" name="Imagen 2"/>
          <p:cNvPicPr>
            <a:picLocks noChangeAspect="1"/>
          </p:cNvPicPr>
          <p:nvPr/>
        </p:nvPicPr>
        <p:blipFill rotWithShape="1">
          <a:blip r:embed="rId3"/>
          <a:srcRect t="-17075" b="-18094"/>
          <a:stretch/>
        </p:blipFill>
        <p:spPr>
          <a:xfrm>
            <a:off x="4876800" y="1600200"/>
            <a:ext cx="3810000" cy="4051310"/>
          </a:xfrm>
          <a:prstGeom prst="roundRect">
            <a:avLst>
              <a:gd name="adj" fmla="val 8594"/>
            </a:avLst>
          </a:prstGeom>
          <a:solidFill>
            <a:srgbClr val="FFFFFF">
              <a:shade val="85000"/>
            </a:srgbClr>
          </a:solidFill>
          <a:ln>
            <a:noFill/>
          </a:ln>
          <a:effec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72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Control de la accesibilidad</a:t>
            </a:r>
            <a:endParaRPr lang="es-ES" dirty="0"/>
          </a:p>
        </p:txBody>
      </p:sp>
      <p:sp>
        <p:nvSpPr>
          <p:cNvPr id="3" name="Marcador de contenido 2"/>
          <p:cNvSpPr>
            <a:spLocks noGrp="1"/>
          </p:cNvSpPr>
          <p:nvPr>
            <p:ph idx="1"/>
          </p:nvPr>
        </p:nvSpPr>
        <p:spPr/>
        <p:txBody>
          <a:bodyPr>
            <a:normAutofit/>
          </a:bodyPr>
          <a:lstStyle/>
          <a:p>
            <a:r>
              <a:rPr lang="es-ES" dirty="0" smtClean="0"/>
              <a:t>WCAG 2.0 criterios de conformidad nivel A</a:t>
            </a:r>
          </a:p>
          <a:p>
            <a:endParaRPr lang="es-ES" dirty="0" smtClean="0"/>
          </a:p>
          <a:p>
            <a:r>
              <a:rPr lang="es-ES" dirty="0" smtClean="0"/>
              <a:t>La accesibilidad se irá verificando continuamente durante la fase de desarrollo</a:t>
            </a:r>
          </a:p>
          <a:p>
            <a:r>
              <a:rPr lang="es-ES" dirty="0" smtClean="0"/>
              <a:t>Se avisará al desarrollador en caso de incumplir alguna pauta</a:t>
            </a:r>
            <a:endParaRPr lang="es-ES" dirty="0"/>
          </a:p>
        </p:txBody>
      </p:sp>
      <p:pic>
        <p:nvPicPr>
          <p:cNvPr id="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7808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p:txBody>
          <a:bodyPr/>
          <a:lstStyle/>
          <a:p>
            <a:r>
              <a:rPr lang="es-ES" dirty="0" smtClean="0"/>
              <a:t>Introducci</a:t>
            </a:r>
            <a:r>
              <a:rPr lang="es-ES" dirty="0" smtClean="0"/>
              <a:t>ón</a:t>
            </a:r>
          </a:p>
          <a:p>
            <a:pPr lvl="1"/>
            <a:r>
              <a:rPr lang="es-ES" dirty="0" err="1" smtClean="0"/>
              <a:t>Responsive</a:t>
            </a:r>
            <a:r>
              <a:rPr lang="es-ES" dirty="0" smtClean="0"/>
              <a:t> </a:t>
            </a:r>
            <a:r>
              <a:rPr lang="es-ES" dirty="0" err="1" smtClean="0"/>
              <a:t>design</a:t>
            </a:r>
            <a:endParaRPr lang="es-ES" dirty="0" smtClean="0"/>
          </a:p>
          <a:p>
            <a:pPr lvl="1"/>
            <a:r>
              <a:rPr lang="es-ES" dirty="0" smtClean="0"/>
              <a:t>Accesibilidad</a:t>
            </a:r>
          </a:p>
          <a:p>
            <a:pPr lvl="1"/>
            <a:r>
              <a:rPr lang="es-ES" dirty="0" err="1" smtClean="0"/>
              <a:t>Frameworks</a:t>
            </a:r>
            <a:r>
              <a:rPr lang="es-ES" dirty="0" smtClean="0"/>
              <a:t> </a:t>
            </a:r>
            <a:r>
              <a:rPr lang="es-ES" dirty="0" err="1" smtClean="0"/>
              <a:t>front-</a:t>
            </a:r>
            <a:r>
              <a:rPr lang="es-ES" dirty="0" err="1" smtClean="0"/>
              <a:t>end</a:t>
            </a:r>
            <a:endParaRPr lang="es-ES" dirty="0" smtClean="0"/>
          </a:p>
          <a:p>
            <a:endParaRPr lang="es-ES" dirty="0" smtClean="0"/>
          </a:p>
          <a:p>
            <a:r>
              <a:rPr lang="es-ES" dirty="0" smtClean="0"/>
              <a:t>Objetivos</a:t>
            </a:r>
          </a:p>
          <a:p>
            <a:r>
              <a:rPr lang="es-ES" dirty="0" smtClean="0"/>
              <a:t>Conclusiones</a:t>
            </a:r>
            <a:endParaRPr lang="es-ES" dirty="0" smtClean="0"/>
          </a:p>
        </p:txBody>
      </p:sp>
      <p:pic>
        <p:nvPicPr>
          <p:cNvPr id="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67806"/>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90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Control de la accesibilidad: </a:t>
            </a:r>
            <a:r>
              <a:rPr lang="es-ES" dirty="0" err="1" smtClean="0"/>
              <a:t>AngularJS</a:t>
            </a:r>
            <a:endParaRPr lang="es-ES" dirty="0"/>
          </a:p>
        </p:txBody>
      </p:sp>
      <p:sp>
        <p:nvSpPr>
          <p:cNvPr id="4" name="Marcador de contenido 3"/>
          <p:cNvSpPr>
            <a:spLocks noGrp="1"/>
          </p:cNvSpPr>
          <p:nvPr>
            <p:ph sz="half" idx="1"/>
          </p:nvPr>
        </p:nvSpPr>
        <p:spPr/>
        <p:txBody>
          <a:bodyPr>
            <a:normAutofit lnSpcReduction="10000"/>
          </a:bodyPr>
          <a:lstStyle/>
          <a:p>
            <a:r>
              <a:rPr lang="es-ES" dirty="0" smtClean="0"/>
              <a:t>Mediante directivas de </a:t>
            </a:r>
            <a:r>
              <a:rPr lang="es-ES" dirty="0" err="1" smtClean="0"/>
              <a:t>AngularJS</a:t>
            </a:r>
            <a:endParaRPr lang="es-ES" dirty="0" smtClean="0"/>
          </a:p>
          <a:p>
            <a:endParaRPr lang="es-ES" dirty="0"/>
          </a:p>
          <a:p>
            <a:r>
              <a:rPr lang="es-ES" dirty="0" smtClean="0"/>
              <a:t>Se analiza la etiqueta y si se incumple alguna pauta se agrega un mensaje en pantalla informando del error</a:t>
            </a:r>
          </a:p>
          <a:p>
            <a:endParaRPr lang="es-ES" dirty="0" smtClean="0"/>
          </a:p>
          <a:p>
            <a:r>
              <a:rPr lang="es-ES" dirty="0" smtClean="0"/>
              <a:t>Ejemplo:</a:t>
            </a:r>
          </a:p>
        </p:txBody>
      </p:sp>
      <p:pic>
        <p:nvPicPr>
          <p:cNvPr id="6" name="Imagen 5" descr="warning.png"/>
          <p:cNvPicPr>
            <a:picLocks noChangeAspect="1"/>
          </p:cNvPicPr>
          <p:nvPr/>
        </p:nvPicPr>
        <p:blipFill rotWithShape="1">
          <a:blip r:embed="rId2" cstate="print">
            <a:extLst>
              <a:ext uri="{28A0092B-C50C-407E-A947-70E740481C1C}">
                <a14:useLocalDpi xmlns:a14="http://schemas.microsoft.com/office/drawing/2010/main" val="0"/>
              </a:ext>
            </a:extLst>
          </a:blip>
          <a:srcRect t="5385" b="6058"/>
          <a:stretch/>
        </p:blipFill>
        <p:spPr>
          <a:xfrm>
            <a:off x="4999085" y="1417638"/>
            <a:ext cx="3822389" cy="3384979"/>
          </a:xfrm>
          <a:prstGeom prst="rect">
            <a:avLst/>
          </a:prstGeom>
        </p:spPr>
      </p:pic>
      <p:grpSp>
        <p:nvGrpSpPr>
          <p:cNvPr id="10" name="Agrupar 9"/>
          <p:cNvGrpSpPr/>
          <p:nvPr/>
        </p:nvGrpSpPr>
        <p:grpSpPr>
          <a:xfrm>
            <a:off x="4999085" y="5240501"/>
            <a:ext cx="3822389" cy="938910"/>
            <a:chOff x="4999085" y="5119565"/>
            <a:chExt cx="3822389" cy="938910"/>
          </a:xfrm>
        </p:grpSpPr>
        <p:sp>
          <p:nvSpPr>
            <p:cNvPr id="9" name="Rectángulo redondeado 8"/>
            <p:cNvSpPr/>
            <p:nvPr/>
          </p:nvSpPr>
          <p:spPr>
            <a:xfrm>
              <a:off x="4999085" y="5119565"/>
              <a:ext cx="3822389" cy="938910"/>
            </a:xfrm>
            <a:prstGeom prst="roundRect">
              <a:avLst>
                <a:gd name="adj" fmla="val 8965"/>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pic>
          <p:nvPicPr>
            <p:cNvPr id="7" name="Imagen 6" descr="warning.png"/>
            <p:cNvPicPr>
              <a:picLocks noChangeAspect="1"/>
            </p:cNvPicPr>
            <p:nvPr/>
          </p:nvPicPr>
          <p:blipFill rotWithShape="1">
            <a:blip r:embed="rId2" cstate="print">
              <a:extLst>
                <a:ext uri="{28A0092B-C50C-407E-A947-70E740481C1C}">
                  <a14:useLocalDpi xmlns:a14="http://schemas.microsoft.com/office/drawing/2010/main" val="0"/>
                </a:ext>
              </a:extLst>
            </a:blip>
            <a:srcRect t="5385" b="6058"/>
            <a:stretch/>
          </p:blipFill>
          <p:spPr>
            <a:xfrm>
              <a:off x="5091011" y="5260655"/>
              <a:ext cx="679081" cy="601371"/>
            </a:xfrm>
            <a:prstGeom prst="rect">
              <a:avLst/>
            </a:prstGeom>
          </p:spPr>
        </p:pic>
        <p:sp>
          <p:nvSpPr>
            <p:cNvPr id="8" name="CuadroTexto 7"/>
            <p:cNvSpPr txBox="1"/>
            <p:nvPr/>
          </p:nvSpPr>
          <p:spPr>
            <a:xfrm>
              <a:off x="5830566" y="5260655"/>
              <a:ext cx="2990908" cy="677108"/>
            </a:xfrm>
            <a:prstGeom prst="rect">
              <a:avLst/>
            </a:prstGeom>
            <a:noFill/>
          </p:spPr>
          <p:txBody>
            <a:bodyPr wrap="square" rtlCol="0">
              <a:spAutoFit/>
            </a:bodyPr>
            <a:lstStyle/>
            <a:p>
              <a:r>
                <a:rPr lang="es-ES_tradnl" sz="1900" dirty="0" err="1" smtClean="0">
                  <a:solidFill>
                    <a:schemeClr val="accent2">
                      <a:lumMod val="75000"/>
                    </a:schemeClr>
                  </a:solidFill>
                </a:rPr>
                <a:t>img</a:t>
              </a:r>
              <a:r>
                <a:rPr lang="es-ES_tradnl" sz="1900" dirty="0">
                  <a:solidFill>
                    <a:schemeClr val="accent2">
                      <a:lumMod val="75000"/>
                    </a:schemeClr>
                  </a:solidFill>
                </a:rPr>
                <a:t>: La imagen carece del atributo '</a:t>
              </a:r>
              <a:r>
                <a:rPr lang="es-ES_tradnl" sz="1900" dirty="0" err="1">
                  <a:solidFill>
                    <a:schemeClr val="accent2">
                      <a:lumMod val="75000"/>
                    </a:schemeClr>
                  </a:solidFill>
                </a:rPr>
                <a:t>alt</a:t>
              </a:r>
              <a:r>
                <a:rPr lang="es-ES_tradnl" sz="1900" dirty="0">
                  <a:solidFill>
                    <a:schemeClr val="accent2">
                      <a:lumMod val="75000"/>
                    </a:schemeClr>
                  </a:solidFill>
                </a:rPr>
                <a:t>' o está </a:t>
              </a:r>
              <a:r>
                <a:rPr lang="es-ES_tradnl" sz="1900" dirty="0" smtClean="0">
                  <a:solidFill>
                    <a:schemeClr val="accent2">
                      <a:lumMod val="75000"/>
                    </a:schemeClr>
                  </a:solidFill>
                </a:rPr>
                <a:t>vacío.</a:t>
              </a:r>
              <a:endParaRPr lang="es-ES" sz="1900" dirty="0">
                <a:solidFill>
                  <a:schemeClr val="accent2">
                    <a:lumMod val="75000"/>
                  </a:schemeClr>
                </a:solidFill>
              </a:endParaRPr>
            </a:p>
          </p:txBody>
        </p:sp>
      </p:grpSp>
      <p:pic>
        <p:nvPicPr>
          <p:cNvPr id="11"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94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Entorno: Pre-requisitos</a:t>
            </a:r>
            <a:endParaRPr lang="es-ES" dirty="0"/>
          </a:p>
        </p:txBody>
      </p:sp>
      <p:sp>
        <p:nvSpPr>
          <p:cNvPr id="3" name="Marcador de contenido 2"/>
          <p:cNvSpPr>
            <a:spLocks noGrp="1"/>
          </p:cNvSpPr>
          <p:nvPr>
            <p:ph idx="1"/>
          </p:nvPr>
        </p:nvSpPr>
        <p:spPr>
          <a:xfrm>
            <a:off x="457200" y="1600200"/>
            <a:ext cx="6223719" cy="5031048"/>
          </a:xfrm>
        </p:spPr>
        <p:txBody>
          <a:bodyPr>
            <a:normAutofit fontScale="92500"/>
          </a:bodyPr>
          <a:lstStyle/>
          <a:p>
            <a:r>
              <a:rPr lang="es-ES_tradnl" dirty="0" smtClean="0"/>
              <a:t>Instalar </a:t>
            </a:r>
            <a:r>
              <a:rPr lang="es-ES_tradnl" dirty="0" err="1" smtClean="0"/>
              <a:t>NodeJS</a:t>
            </a:r>
            <a:endParaRPr lang="es-ES_tradnl" dirty="0" smtClean="0"/>
          </a:p>
          <a:p>
            <a:pPr lvl="1"/>
            <a:r>
              <a:rPr lang="pl-PL" u="sng" dirty="0"/>
              <a:t>http://nodejs.org</a:t>
            </a:r>
            <a:r>
              <a:rPr lang="pl-PL" u="sng" dirty="0" smtClean="0"/>
              <a:t>/</a:t>
            </a:r>
          </a:p>
          <a:p>
            <a:pPr lvl="1"/>
            <a:r>
              <a:rPr lang="es-ES_tradnl" dirty="0" smtClean="0"/>
              <a:t>Con </a:t>
            </a:r>
            <a:r>
              <a:rPr lang="es-ES_tradnl" dirty="0" err="1" smtClean="0"/>
              <a:t>Node</a:t>
            </a:r>
            <a:r>
              <a:rPr lang="es-ES_tradnl" dirty="0" smtClean="0"/>
              <a:t> instalado. Instalar </a:t>
            </a:r>
            <a:r>
              <a:rPr lang="es-ES_tradnl" dirty="0" err="1" smtClean="0"/>
              <a:t>GruntJS</a:t>
            </a:r>
            <a:r>
              <a:rPr lang="es-ES_tradnl" dirty="0" smtClean="0"/>
              <a:t> introduciendo en un terminal:</a:t>
            </a:r>
          </a:p>
          <a:p>
            <a:pPr marL="457200" lvl="1" indent="0">
              <a:buNone/>
            </a:pPr>
            <a:r>
              <a:rPr lang="es-ES_tradnl" dirty="0">
                <a:latin typeface="Courier"/>
                <a:cs typeface="Courier"/>
              </a:rPr>
              <a:t> </a:t>
            </a:r>
            <a:r>
              <a:rPr lang="es-ES_tradnl" dirty="0" err="1" smtClean="0">
                <a:latin typeface="Courier"/>
                <a:cs typeface="Courier"/>
              </a:rPr>
              <a:t>npm</a:t>
            </a:r>
            <a:r>
              <a:rPr lang="es-ES_tradnl" dirty="0" smtClean="0">
                <a:latin typeface="Courier"/>
                <a:cs typeface="Courier"/>
              </a:rPr>
              <a:t> </a:t>
            </a:r>
            <a:r>
              <a:rPr lang="es-ES_tradnl" dirty="0" err="1" smtClean="0">
                <a:latin typeface="Courier"/>
                <a:cs typeface="Courier"/>
              </a:rPr>
              <a:t>install</a:t>
            </a:r>
            <a:r>
              <a:rPr lang="es-ES_tradnl" dirty="0" smtClean="0">
                <a:latin typeface="Courier"/>
                <a:cs typeface="Courier"/>
              </a:rPr>
              <a:t> </a:t>
            </a:r>
            <a:r>
              <a:rPr lang="es-ES" dirty="0" smtClean="0">
                <a:latin typeface="Courier"/>
                <a:cs typeface="Courier"/>
              </a:rPr>
              <a:t>–</a:t>
            </a:r>
            <a:r>
              <a:rPr lang="es-ES_tradnl" dirty="0" smtClean="0">
                <a:latin typeface="Courier"/>
                <a:cs typeface="Courier"/>
              </a:rPr>
              <a:t>g </a:t>
            </a:r>
            <a:r>
              <a:rPr lang="es-ES_tradnl" dirty="0" err="1" smtClean="0">
                <a:latin typeface="Courier"/>
                <a:cs typeface="Courier"/>
              </a:rPr>
              <a:t>grunt</a:t>
            </a:r>
            <a:r>
              <a:rPr lang="es-ES_tradnl" dirty="0" smtClean="0">
                <a:latin typeface="Courier"/>
                <a:cs typeface="Courier"/>
              </a:rPr>
              <a:t>-cli</a:t>
            </a:r>
          </a:p>
          <a:p>
            <a:r>
              <a:rPr lang="es-ES_tradnl" dirty="0" smtClean="0"/>
              <a:t>Instalar Ruby</a:t>
            </a:r>
          </a:p>
          <a:p>
            <a:pPr lvl="1"/>
            <a:r>
              <a:rPr lang="pl-PL" u="sng" dirty="0"/>
              <a:t>http://www.ruby-lang.org/es</a:t>
            </a:r>
            <a:r>
              <a:rPr lang="pl-PL" u="sng" dirty="0" smtClean="0"/>
              <a:t>/</a:t>
            </a:r>
          </a:p>
          <a:p>
            <a:pPr lvl="1"/>
            <a:r>
              <a:rPr lang="es-ES" dirty="0" smtClean="0"/>
              <a:t>Con Ruby instalado. Instalar </a:t>
            </a:r>
            <a:r>
              <a:rPr lang="es-ES" dirty="0" err="1" smtClean="0"/>
              <a:t>Compass</a:t>
            </a:r>
            <a:r>
              <a:rPr lang="es-ES" dirty="0" smtClean="0"/>
              <a:t> introduciendo en un terminal: </a:t>
            </a:r>
          </a:p>
          <a:p>
            <a:pPr marL="457200" lvl="1" indent="0">
              <a:buNone/>
            </a:pPr>
            <a:r>
              <a:rPr lang="es-ES" dirty="0">
                <a:latin typeface="Courier"/>
                <a:cs typeface="Courier"/>
              </a:rPr>
              <a:t> </a:t>
            </a:r>
            <a:r>
              <a:rPr lang="es-ES" dirty="0" smtClean="0">
                <a:latin typeface="Courier"/>
                <a:cs typeface="Courier"/>
              </a:rPr>
              <a:t>g</a:t>
            </a:r>
            <a:r>
              <a:rPr lang="pl-PL" dirty="0" smtClean="0">
                <a:latin typeface="Courier"/>
                <a:cs typeface="Courier"/>
              </a:rPr>
              <a:t>em </a:t>
            </a:r>
            <a:r>
              <a:rPr lang="pl-PL" dirty="0" err="1" smtClean="0">
                <a:latin typeface="Courier"/>
                <a:cs typeface="Courier"/>
              </a:rPr>
              <a:t>install</a:t>
            </a:r>
            <a:r>
              <a:rPr lang="pl-PL" dirty="0" smtClean="0">
                <a:latin typeface="Courier"/>
                <a:cs typeface="Courier"/>
              </a:rPr>
              <a:t> </a:t>
            </a:r>
            <a:r>
              <a:rPr lang="pl-PL" dirty="0" err="1" smtClean="0">
                <a:latin typeface="Courier"/>
                <a:cs typeface="Courier"/>
              </a:rPr>
              <a:t>compass</a:t>
            </a:r>
            <a:endParaRPr lang="es-ES_tradnl" dirty="0" smtClean="0">
              <a:latin typeface="Courier"/>
              <a:cs typeface="Courier"/>
            </a:endParaRPr>
          </a:p>
          <a:p>
            <a:pPr lvl="1"/>
            <a:endParaRPr lang="es-ES_tradnl" dirty="0" smtClean="0"/>
          </a:p>
          <a:p>
            <a:pPr lvl="1"/>
            <a:endParaRPr lang="es-ES" dirty="0"/>
          </a:p>
        </p:txBody>
      </p:sp>
      <p:pic>
        <p:nvPicPr>
          <p:cNvPr id="4" name="Imagen 3"/>
          <p:cNvPicPr>
            <a:picLocks noChangeAspect="1"/>
          </p:cNvPicPr>
          <p:nvPr/>
        </p:nvPicPr>
        <p:blipFill rotWithShape="1">
          <a:blip r:embed="rId2"/>
          <a:srcRect l="3283" t="29071" r="3161" b="25080"/>
          <a:stretch/>
        </p:blipFill>
        <p:spPr>
          <a:xfrm>
            <a:off x="6680919" y="1600200"/>
            <a:ext cx="1663202" cy="604673"/>
          </a:xfrm>
          <a:prstGeom prst="roundRect">
            <a:avLst>
              <a:gd name="adj" fmla="val 9408"/>
            </a:avLst>
          </a:prstGeom>
          <a:ln>
            <a:noFill/>
          </a:ln>
          <a:effectLst/>
          <a:scene3d>
            <a:camera prst="orthographicFront"/>
            <a:lightRig rig="contrasting" dir="t">
              <a:rot lat="0" lon="0" rev="4200000"/>
            </a:lightRig>
          </a:scene3d>
          <a:sp3d prstMaterial="plastic">
            <a:contourClr>
              <a:srgbClr val="969696"/>
            </a:contourClr>
          </a:sp3d>
        </p:spPr>
      </p:pic>
      <p:pic>
        <p:nvPicPr>
          <p:cNvPr id="5" name="Imagen 4"/>
          <p:cNvPicPr>
            <a:picLocks noChangeAspect="1"/>
          </p:cNvPicPr>
          <p:nvPr/>
        </p:nvPicPr>
        <p:blipFill rotWithShape="1">
          <a:blip r:embed="rId3"/>
          <a:srcRect l="12237" r="11812"/>
          <a:stretch/>
        </p:blipFill>
        <p:spPr>
          <a:xfrm>
            <a:off x="7100168" y="2594130"/>
            <a:ext cx="1062532" cy="1398976"/>
          </a:xfrm>
          <a:prstGeom prst="rect">
            <a:avLst/>
          </a:prstGeom>
        </p:spPr>
      </p:pic>
      <p:pic>
        <p:nvPicPr>
          <p:cNvPr id="6" name="Imagen 5"/>
          <p:cNvPicPr>
            <a:picLocks noChangeAspect="1"/>
          </p:cNvPicPr>
          <p:nvPr/>
        </p:nvPicPr>
        <p:blipFill>
          <a:blip r:embed="rId4"/>
          <a:stretch>
            <a:fillRect/>
          </a:stretch>
        </p:blipFill>
        <p:spPr>
          <a:xfrm>
            <a:off x="7150800" y="4416382"/>
            <a:ext cx="931268" cy="932204"/>
          </a:xfrm>
          <a:prstGeom prst="rect">
            <a:avLst/>
          </a:prstGeom>
        </p:spPr>
      </p:pic>
      <p:pic>
        <p:nvPicPr>
          <p:cNvPr id="7" name="Imagen 6"/>
          <p:cNvPicPr>
            <a:picLocks noChangeAspect="1"/>
          </p:cNvPicPr>
          <p:nvPr/>
        </p:nvPicPr>
        <p:blipFill rotWithShape="1">
          <a:blip r:embed="rId5"/>
          <a:srcRect t="33655" b="35841"/>
          <a:stretch/>
        </p:blipFill>
        <p:spPr>
          <a:xfrm>
            <a:off x="6361791" y="5623457"/>
            <a:ext cx="1982330" cy="60467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956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Entorno: ejecución</a:t>
            </a:r>
            <a:endParaRPr lang="es-ES" dirty="0"/>
          </a:p>
        </p:txBody>
      </p:sp>
      <p:sp>
        <p:nvSpPr>
          <p:cNvPr id="3" name="Marcador de contenido 2"/>
          <p:cNvSpPr>
            <a:spLocks noGrp="1"/>
          </p:cNvSpPr>
          <p:nvPr>
            <p:ph idx="1"/>
          </p:nvPr>
        </p:nvSpPr>
        <p:spPr/>
        <p:txBody>
          <a:bodyPr>
            <a:normAutofit lnSpcReduction="10000"/>
          </a:bodyPr>
          <a:lstStyle/>
          <a:p>
            <a:r>
              <a:rPr lang="es-ES" dirty="0"/>
              <a:t>Descargar:</a:t>
            </a:r>
          </a:p>
          <a:p>
            <a:pPr lvl="1"/>
            <a:r>
              <a:rPr lang="es-ES_tradnl" u="sng" dirty="0">
                <a:solidFill>
                  <a:srgbClr val="DCE6F2"/>
                </a:solidFill>
              </a:rPr>
              <a:t>https://github.com/alejandroarroyo/</a:t>
            </a:r>
            <a:r>
              <a:rPr lang="es-ES_tradnl" u="sng" dirty="0" smtClean="0">
                <a:solidFill>
                  <a:srgbClr val="DCE6F2"/>
                </a:solidFill>
              </a:rPr>
              <a:t>PFC.git</a:t>
            </a:r>
          </a:p>
          <a:p>
            <a:pPr lvl="1"/>
            <a:endParaRPr lang="es-ES_tradnl" dirty="0"/>
          </a:p>
          <a:p>
            <a:r>
              <a:rPr lang="es-ES" dirty="0" smtClean="0"/>
              <a:t>Ejecutar </a:t>
            </a:r>
            <a:r>
              <a:rPr lang="es-ES" dirty="0" err="1" smtClean="0"/>
              <a:t>START.bat</a:t>
            </a:r>
            <a:endParaRPr lang="es-ES" dirty="0" smtClean="0"/>
          </a:p>
          <a:p>
            <a:endParaRPr lang="es-ES" dirty="0"/>
          </a:p>
          <a:p>
            <a:r>
              <a:rPr lang="es-ES" dirty="0" smtClean="0"/>
              <a:t>Documentación de uso</a:t>
            </a:r>
          </a:p>
          <a:p>
            <a:pPr lvl="1"/>
            <a:r>
              <a:rPr lang="es-ES_tradnl" u="sng" dirty="0"/>
              <a:t>https://dl.dropboxusercontent.com/u/8439695/mis-proyectos/PFC/PFC-doc/index.html#/first-</a:t>
            </a:r>
            <a:r>
              <a:rPr lang="es-ES_tradnl" u="sng" dirty="0" smtClean="0"/>
              <a:t>steps</a:t>
            </a:r>
          </a:p>
          <a:p>
            <a:pPr marL="457200" lvl="1" indent="0">
              <a:buNone/>
            </a:pPr>
            <a:endParaRPr lang="es-ES" dirty="0"/>
          </a:p>
        </p:txBody>
      </p:sp>
      <p:pic>
        <p:nvPicPr>
          <p:cNvPr id="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17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05302"/>
            <a:ext cx="8229600" cy="1143000"/>
          </a:xfrm>
        </p:spPr>
        <p:txBody>
          <a:bodyPr>
            <a:normAutofit/>
          </a:bodyPr>
          <a:lstStyle/>
          <a:p>
            <a:r>
              <a:rPr lang="es-ES" dirty="0" smtClean="0"/>
              <a:t>Demo</a:t>
            </a:r>
            <a:endParaRPr lang="es-ES" dirty="0"/>
          </a:p>
        </p:txBody>
      </p:sp>
      <p:pic>
        <p:nvPicPr>
          <p:cNvPr id="5" name="demoH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734" y="1146174"/>
            <a:ext cx="8728249" cy="5521326"/>
          </a:xfrm>
          <a:prstGeom prst="rect">
            <a:avLst/>
          </a:prstGeom>
        </p:spPr>
      </p:pic>
      <p:pic>
        <p:nvPicPr>
          <p:cNvPr id="4" name="Imagen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39974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a:t>
            </a:r>
            <a:endParaRPr lang="es-ES" dirty="0"/>
          </a:p>
        </p:txBody>
      </p:sp>
      <p:sp>
        <p:nvSpPr>
          <p:cNvPr id="3" name="Marcador de contenido 2"/>
          <p:cNvSpPr>
            <a:spLocks noGrp="1"/>
          </p:cNvSpPr>
          <p:nvPr>
            <p:ph idx="1"/>
          </p:nvPr>
        </p:nvSpPr>
        <p:spPr/>
        <p:txBody>
          <a:bodyPr>
            <a:normAutofit lnSpcReduction="10000"/>
          </a:bodyPr>
          <a:lstStyle/>
          <a:p>
            <a:r>
              <a:rPr lang="es-ES" dirty="0" smtClean="0"/>
              <a:t>Mejora de la productividad de un desarrollo web</a:t>
            </a:r>
          </a:p>
          <a:p>
            <a:r>
              <a:rPr lang="es-ES" dirty="0" smtClean="0"/>
              <a:t>Pone al alcance del desarrollador la posibilidad de crear aplicaciones con una rica interacción de una forma sencilla</a:t>
            </a:r>
          </a:p>
          <a:p>
            <a:r>
              <a:rPr lang="es-ES" dirty="0" smtClean="0"/>
              <a:t>Control de la accesibilidad</a:t>
            </a:r>
          </a:p>
          <a:p>
            <a:r>
              <a:rPr lang="es-ES" dirty="0" smtClean="0"/>
              <a:t>Escalable</a:t>
            </a:r>
          </a:p>
          <a:p>
            <a:pPr lvl="1"/>
            <a:r>
              <a:rPr lang="es-ES" dirty="0" smtClean="0"/>
              <a:t>Más tareas de </a:t>
            </a:r>
            <a:r>
              <a:rPr lang="es-ES" dirty="0" err="1" smtClean="0"/>
              <a:t>Grunt</a:t>
            </a:r>
            <a:endParaRPr lang="es-ES" dirty="0" smtClean="0"/>
          </a:p>
          <a:p>
            <a:pPr lvl="1"/>
            <a:r>
              <a:rPr lang="es-ES" dirty="0" smtClean="0"/>
              <a:t>Es posible incorporar cualquier librería</a:t>
            </a:r>
          </a:p>
        </p:txBody>
      </p:sp>
      <p:pic>
        <p:nvPicPr>
          <p:cNvPr id="4"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496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twitter-bootstrap-540x28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607" y="1126149"/>
            <a:ext cx="3267193" cy="1712251"/>
          </a:xfrm>
          <a:prstGeom prst="rect">
            <a:avLst/>
          </a:prstGeom>
        </p:spPr>
      </p:pic>
      <p:pic>
        <p:nvPicPr>
          <p:cNvPr id="4" name="Imagen 3"/>
          <p:cNvPicPr>
            <a:picLocks noChangeAspect="1"/>
          </p:cNvPicPr>
          <p:nvPr/>
        </p:nvPicPr>
        <p:blipFill rotWithShape="1">
          <a:blip r:embed="rId3"/>
          <a:srcRect l="12237" r="11812"/>
          <a:stretch/>
        </p:blipFill>
        <p:spPr>
          <a:xfrm>
            <a:off x="6444030" y="2207433"/>
            <a:ext cx="1518229" cy="1998966"/>
          </a:xfrm>
          <a:prstGeom prst="rect">
            <a:avLst/>
          </a:prstGeom>
        </p:spPr>
      </p:pic>
      <p:sp>
        <p:nvSpPr>
          <p:cNvPr id="2" name="Título 1"/>
          <p:cNvSpPr>
            <a:spLocks noGrp="1"/>
          </p:cNvSpPr>
          <p:nvPr>
            <p:ph type="title"/>
          </p:nvPr>
        </p:nvSpPr>
        <p:spPr>
          <a:xfrm>
            <a:off x="0" y="153702"/>
            <a:ext cx="9144000" cy="1143000"/>
          </a:xfrm>
        </p:spPr>
        <p:txBody>
          <a:bodyPr>
            <a:normAutofit/>
          </a:bodyPr>
          <a:lstStyle/>
          <a:p>
            <a:r>
              <a:rPr lang="es-ES" sz="4000" dirty="0" smtClean="0"/>
              <a:t>¿A qué esperas para crear tu sitio web?</a:t>
            </a:r>
            <a:endParaRPr lang="es-ES" sz="4000" dirty="0"/>
          </a:p>
        </p:txBody>
      </p:sp>
      <p:pic>
        <p:nvPicPr>
          <p:cNvPr id="5" name="Imagen 4"/>
          <p:cNvPicPr>
            <a:picLocks noChangeAspect="1"/>
          </p:cNvPicPr>
          <p:nvPr/>
        </p:nvPicPr>
        <p:blipFill rotWithShape="1">
          <a:blip r:embed="rId4"/>
          <a:srcRect l="3283" t="29071" r="3161" b="25080"/>
          <a:stretch/>
        </p:blipFill>
        <p:spPr>
          <a:xfrm>
            <a:off x="2690531" y="1402686"/>
            <a:ext cx="1663202" cy="604673"/>
          </a:xfrm>
          <a:prstGeom prst="roundRect">
            <a:avLst>
              <a:gd name="adj" fmla="val 9408"/>
            </a:avLst>
          </a:prstGeom>
          <a:ln>
            <a:noFill/>
          </a:ln>
          <a:effectLst/>
          <a:scene3d>
            <a:camera prst="orthographicFront"/>
            <a:lightRig rig="contrasting" dir="t">
              <a:rot lat="0" lon="0" rev="4200000"/>
            </a:lightRig>
          </a:scene3d>
          <a:sp3d prstMaterial="plastic">
            <a:contourClr>
              <a:srgbClr val="969696"/>
            </a:contourClr>
          </a:sp3d>
        </p:spPr>
      </p:pic>
      <p:pic>
        <p:nvPicPr>
          <p:cNvPr id="7" name="Imagen 6"/>
          <p:cNvPicPr>
            <a:picLocks noChangeAspect="1"/>
          </p:cNvPicPr>
          <p:nvPr/>
        </p:nvPicPr>
        <p:blipFill rotWithShape="1">
          <a:blip r:embed="rId5"/>
          <a:srcRect l="9109" t="6467" r="8673" b="5292"/>
          <a:stretch/>
        </p:blipFill>
        <p:spPr>
          <a:xfrm>
            <a:off x="3497497" y="3746835"/>
            <a:ext cx="2370304" cy="2543953"/>
          </a:xfrm>
          <a:prstGeom prst="rect">
            <a:avLst/>
          </a:prstGeom>
        </p:spPr>
      </p:pic>
      <p:pic>
        <p:nvPicPr>
          <p:cNvPr id="8" name="Imagen 7" descr="Captura de pantalla 2013-09-14 a la(s) 10.51.2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9986" y="3127789"/>
            <a:ext cx="1787508" cy="1730633"/>
          </a:xfrm>
          <a:prstGeom prst="roundRect">
            <a:avLst>
              <a:gd name="adj" fmla="val 8594"/>
            </a:avLst>
          </a:prstGeom>
          <a:solidFill>
            <a:srgbClr val="FFFFFF">
              <a:shade val="85000"/>
            </a:srgbClr>
          </a:solidFill>
          <a:ln>
            <a:noFill/>
          </a:ln>
          <a:effectLst/>
        </p:spPr>
      </p:pic>
      <p:pic>
        <p:nvPicPr>
          <p:cNvPr id="9" name="Imagen 8"/>
          <p:cNvPicPr>
            <a:picLocks noChangeAspect="1"/>
          </p:cNvPicPr>
          <p:nvPr/>
        </p:nvPicPr>
        <p:blipFill>
          <a:blip r:embed="rId7"/>
          <a:stretch>
            <a:fillRect/>
          </a:stretch>
        </p:blipFill>
        <p:spPr>
          <a:xfrm>
            <a:off x="3611261" y="1938395"/>
            <a:ext cx="1484463" cy="1484463"/>
          </a:xfrm>
          <a:prstGeom prst="roundRect">
            <a:avLst>
              <a:gd name="adj" fmla="val 8594"/>
            </a:avLst>
          </a:prstGeom>
          <a:solidFill>
            <a:srgbClr val="FFFFFF">
              <a:shade val="85000"/>
            </a:srgbClr>
          </a:solidFill>
          <a:ln>
            <a:noFill/>
          </a:ln>
          <a:effectLst/>
        </p:spPr>
      </p:pic>
      <p:pic>
        <p:nvPicPr>
          <p:cNvPr id="10" name="Imagen 9"/>
          <p:cNvPicPr>
            <a:picLocks noChangeAspect="1"/>
          </p:cNvPicPr>
          <p:nvPr/>
        </p:nvPicPr>
        <p:blipFill>
          <a:blip r:embed="rId8"/>
          <a:stretch>
            <a:fillRect/>
          </a:stretch>
        </p:blipFill>
        <p:spPr>
          <a:xfrm>
            <a:off x="6761966" y="4547037"/>
            <a:ext cx="1875979" cy="1743751"/>
          </a:xfrm>
          <a:prstGeom prst="roundRect">
            <a:avLst>
              <a:gd name="adj" fmla="val 8594"/>
            </a:avLst>
          </a:prstGeom>
          <a:solidFill>
            <a:srgbClr val="FFFFFF">
              <a:shade val="85000"/>
            </a:srgbClr>
          </a:solidFill>
          <a:ln>
            <a:noFill/>
          </a:ln>
          <a:effectLst/>
        </p:spPr>
      </p:pic>
      <p:pic>
        <p:nvPicPr>
          <p:cNvPr id="11" name="Imagen 10"/>
          <p:cNvPicPr>
            <a:picLocks noChangeAspect="1"/>
          </p:cNvPicPr>
          <p:nvPr/>
        </p:nvPicPr>
        <p:blipFill>
          <a:blip r:embed="rId9"/>
          <a:stretch>
            <a:fillRect/>
          </a:stretch>
        </p:blipFill>
        <p:spPr>
          <a:xfrm>
            <a:off x="741907" y="3827459"/>
            <a:ext cx="1888368" cy="1068333"/>
          </a:xfrm>
          <a:prstGeom prst="roundRect">
            <a:avLst>
              <a:gd name="adj" fmla="val 9078"/>
            </a:avLst>
          </a:prstGeom>
          <a:ln>
            <a:noFill/>
          </a:ln>
          <a:effectLst/>
          <a:scene3d>
            <a:camera prst="orthographicFront"/>
            <a:lightRig rig="contrasting" dir="t">
              <a:rot lat="0" lon="0" rev="4200000"/>
            </a:lightRig>
          </a:scene3d>
          <a:sp3d prstMaterial="plastic">
            <a:contourClr>
              <a:srgbClr val="969696"/>
            </a:contourClr>
          </a:sp3d>
        </p:spPr>
      </p:pic>
      <p:pic>
        <p:nvPicPr>
          <p:cNvPr id="12" name="Imagen 11"/>
          <p:cNvPicPr>
            <a:picLocks noChangeAspect="1"/>
          </p:cNvPicPr>
          <p:nvPr/>
        </p:nvPicPr>
        <p:blipFill>
          <a:blip r:embed="rId10"/>
          <a:stretch>
            <a:fillRect/>
          </a:stretch>
        </p:blipFill>
        <p:spPr>
          <a:xfrm>
            <a:off x="4749240" y="2169259"/>
            <a:ext cx="2412473" cy="3956456"/>
          </a:xfrm>
          <a:prstGeom prst="rect">
            <a:avLst/>
          </a:prstGeom>
        </p:spPr>
      </p:pic>
      <p:pic>
        <p:nvPicPr>
          <p:cNvPr id="13" name="Imagen 12"/>
          <p:cNvPicPr>
            <a:picLocks noChangeAspect="1"/>
          </p:cNvPicPr>
          <p:nvPr/>
        </p:nvPicPr>
        <p:blipFill>
          <a:blip r:embed="rId11">
            <a:duotone>
              <a:schemeClr val="accent3">
                <a:shade val="45000"/>
                <a:satMod val="135000"/>
              </a:schemeClr>
              <a:prstClr val="white"/>
            </a:duotone>
            <a:alphaModFix/>
          </a:blip>
          <a:stretch>
            <a:fillRect/>
          </a:stretch>
        </p:blipFill>
        <p:spPr>
          <a:xfrm>
            <a:off x="5433354" y="3746835"/>
            <a:ext cx="1879546" cy="1879546"/>
          </a:xfrm>
          <a:prstGeom prst="rect">
            <a:avLst/>
          </a:prstGeom>
        </p:spPr>
      </p:pic>
      <p:pic>
        <p:nvPicPr>
          <p:cNvPr id="14" name="Imagen 13"/>
          <p:cNvPicPr>
            <a:picLocks noChangeAspect="1"/>
          </p:cNvPicPr>
          <p:nvPr/>
        </p:nvPicPr>
        <p:blipFill>
          <a:blip r:embed="rId12">
            <a:extLst>
              <a:ext uri="{BEBA8EAE-BF5A-486C-A8C5-ECC9F3942E4B}">
                <a14:imgProps xmlns:a14="http://schemas.microsoft.com/office/drawing/2010/main">
                  <a14:imgLayer r:embed="rId13">
                    <a14:imgEffect>
                      <a14:saturation sat="400000"/>
                    </a14:imgEffect>
                  </a14:imgLayer>
                </a14:imgProps>
              </a:ext>
            </a:extLst>
          </a:blip>
          <a:stretch>
            <a:fillRect/>
          </a:stretch>
        </p:blipFill>
        <p:spPr>
          <a:xfrm>
            <a:off x="1034500" y="1678132"/>
            <a:ext cx="1786905" cy="1871998"/>
          </a:xfrm>
          <a:prstGeom prst="roundRect">
            <a:avLst>
              <a:gd name="adj" fmla="val 74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agen 14"/>
          <p:cNvPicPr>
            <a:picLocks noChangeAspect="1"/>
          </p:cNvPicPr>
          <p:nvPr/>
        </p:nvPicPr>
        <p:blipFill>
          <a:blip r:embed="rId14"/>
          <a:stretch>
            <a:fillRect/>
          </a:stretch>
        </p:blipFill>
        <p:spPr>
          <a:xfrm>
            <a:off x="1560741" y="4547037"/>
            <a:ext cx="2158490" cy="1437588"/>
          </a:xfrm>
          <a:prstGeom prst="roundRect">
            <a:avLst>
              <a:gd name="adj" fmla="val 883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425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0"/>
                                        <p:tgtEl>
                                          <p:spTgt spid="12"/>
                                        </p:tgtEl>
                                      </p:cBhvr>
                                    </p:animEffect>
                                  </p:childTnLst>
                                </p:cTn>
                              </p:par>
                            </p:childTnLst>
                          </p:cTn>
                        </p:par>
                        <p:par>
                          <p:cTn id="8" fill="hold">
                            <p:stCondLst>
                              <p:cond delay="5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3000"/>
                                        <p:tgtEl>
                                          <p:spTgt spid="4"/>
                                        </p:tgtEl>
                                      </p:cBhvr>
                                    </p:animEffect>
                                  </p:childTnLst>
                                </p:cTn>
                              </p:par>
                            </p:childTnLst>
                          </p:cTn>
                        </p:par>
                        <p:par>
                          <p:cTn id="12" fill="hold">
                            <p:stCondLst>
                              <p:cond delay="8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3000"/>
                                        <p:tgtEl>
                                          <p:spTgt spid="11"/>
                                        </p:tgtEl>
                                      </p:cBhvr>
                                    </p:animEffect>
                                  </p:childTnLst>
                                </p:cTn>
                              </p:par>
                            </p:childTnLst>
                          </p:cTn>
                        </p:par>
                        <p:par>
                          <p:cTn id="16" fill="hold">
                            <p:stCondLst>
                              <p:cond delay="11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childTnLst>
                                </p:cTn>
                              </p:par>
                            </p:childTnLst>
                          </p:cTn>
                        </p:par>
                        <p:par>
                          <p:cTn id="20" fill="hold">
                            <p:stCondLst>
                              <p:cond delay="13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childTnLst>
                          </p:cTn>
                        </p:par>
                        <p:par>
                          <p:cTn id="24" fill="hold">
                            <p:stCondLst>
                              <p:cond delay="1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par>
                          <p:cTn id="28" fill="hold">
                            <p:stCondLst>
                              <p:cond delay="16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par>
                          <p:cTn id="32" fill="hold">
                            <p:stCondLst>
                              <p:cond delay="17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childTnLst>
                          </p:cTn>
                        </p:par>
                        <p:par>
                          <p:cTn id="36" fill="hold">
                            <p:stCondLst>
                              <p:cond delay="18000"/>
                            </p:stCondLst>
                            <p:childTnLst>
                              <p:par>
                                <p:cTn id="37" presetID="10"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18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90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19500"/>
                            </p:stCondLst>
                            <p:childTnLst>
                              <p:par>
                                <p:cTn id="49" presetID="10"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873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Dispositivos</a:t>
            </a:r>
            <a:endParaRPr lang="es-ES" dirty="0"/>
          </a:p>
        </p:txBody>
      </p:sp>
      <p:pic>
        <p:nvPicPr>
          <p:cNvPr id="5" name="Imagen 4" descr="iM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052" y="2035733"/>
            <a:ext cx="4985772" cy="3822142"/>
          </a:xfrm>
          <a:prstGeom prst="rect">
            <a:avLst/>
          </a:prstGeom>
        </p:spPr>
      </p:pic>
      <p:pic>
        <p:nvPicPr>
          <p:cNvPr id="4" name="Imagen 3" descr="iphone.png"/>
          <p:cNvPicPr>
            <a:picLocks noChangeAspect="1"/>
          </p:cNvPicPr>
          <p:nvPr/>
        </p:nvPicPr>
        <p:blipFill rotWithShape="1">
          <a:blip r:embed="rId4" cstate="print">
            <a:extLst>
              <a:ext uri="{28A0092B-C50C-407E-A947-70E740481C1C}">
                <a14:useLocalDpi xmlns:a14="http://schemas.microsoft.com/office/drawing/2010/main" val="0"/>
              </a:ext>
            </a:extLst>
          </a:blip>
          <a:srcRect l="27670" r="28759" b="13411"/>
          <a:stretch/>
        </p:blipFill>
        <p:spPr>
          <a:xfrm>
            <a:off x="685756" y="3789284"/>
            <a:ext cx="1040889" cy="2068591"/>
          </a:xfrm>
          <a:prstGeom prst="rect">
            <a:avLst/>
          </a:prstGeom>
        </p:spPr>
      </p:pic>
      <p:grpSp>
        <p:nvGrpSpPr>
          <p:cNvPr id="6" name="Agrupar 5"/>
          <p:cNvGrpSpPr/>
          <p:nvPr/>
        </p:nvGrpSpPr>
        <p:grpSpPr>
          <a:xfrm>
            <a:off x="1933261" y="3164456"/>
            <a:ext cx="2070211" cy="2693418"/>
            <a:chOff x="2873139" y="1792697"/>
            <a:chExt cx="3385506" cy="4404664"/>
          </a:xfrm>
        </p:grpSpPr>
        <p:sp>
          <p:nvSpPr>
            <p:cNvPr id="7" name="Rectángulo 6"/>
            <p:cNvSpPr/>
            <p:nvPr/>
          </p:nvSpPr>
          <p:spPr>
            <a:xfrm>
              <a:off x="3127375" y="2127250"/>
              <a:ext cx="2905125" cy="3730625"/>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descr="ipa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139" y="1792697"/>
              <a:ext cx="3385506" cy="4404664"/>
            </a:xfrm>
            <a:prstGeom prst="rect">
              <a:avLst/>
            </a:prstGeom>
          </p:spPr>
        </p:pic>
      </p:grpSp>
      <p:pic>
        <p:nvPicPr>
          <p:cNvPr id="9" name="Imagen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34375" y="267806"/>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92879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Realidad</a:t>
            </a:r>
            <a:endParaRPr lang="es-ES" dirty="0"/>
          </a:p>
        </p:txBody>
      </p:sp>
      <p:pic>
        <p:nvPicPr>
          <p:cNvPr id="4" name="Imagen 3"/>
          <p:cNvPicPr>
            <a:picLocks noChangeAspect="1"/>
          </p:cNvPicPr>
          <p:nvPr/>
        </p:nvPicPr>
        <p:blipFill>
          <a:blip r:embed="rId3"/>
          <a:stretch>
            <a:fillRect/>
          </a:stretch>
        </p:blipFill>
        <p:spPr>
          <a:xfrm>
            <a:off x="1632768" y="1653506"/>
            <a:ext cx="5847601" cy="4345710"/>
          </a:xfrm>
          <a:prstGeom prst="roundRect">
            <a:avLst>
              <a:gd name="adj" fmla="val 9245"/>
            </a:avLst>
          </a:prstGeom>
          <a:ln>
            <a:noFill/>
          </a:ln>
          <a:effectLst/>
          <a:scene3d>
            <a:camera prst="orthographicFront"/>
            <a:lightRig rig="contrasting" dir="t">
              <a:rot lat="0" lon="0" rev="4200000"/>
            </a:lightRig>
          </a:scene3d>
          <a:sp3d prstMaterial="plastic">
            <a:contourClr>
              <a:srgbClr val="969696"/>
            </a:contourClr>
          </a:sp3d>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2153933"/>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Word Wide Web </a:t>
            </a:r>
            <a:r>
              <a:rPr lang="es-ES" dirty="0" err="1" smtClean="0"/>
              <a:t>Consortium</a:t>
            </a:r>
            <a:endParaRPr lang="es-ES" dirty="0"/>
          </a:p>
        </p:txBody>
      </p:sp>
      <p:sp>
        <p:nvSpPr>
          <p:cNvPr id="3" name="Marcador de contenido 2"/>
          <p:cNvSpPr>
            <a:spLocks noGrp="1"/>
          </p:cNvSpPr>
          <p:nvPr>
            <p:ph idx="1"/>
          </p:nvPr>
        </p:nvSpPr>
        <p:spPr>
          <a:xfrm>
            <a:off x="457199" y="1600200"/>
            <a:ext cx="4783781" cy="4849646"/>
          </a:xfrm>
        </p:spPr>
        <p:txBody>
          <a:bodyPr>
            <a:normAutofit/>
          </a:bodyPr>
          <a:lstStyle/>
          <a:p>
            <a:r>
              <a:rPr lang="es-ES" dirty="0" smtClean="0"/>
              <a:t>Estándares:</a:t>
            </a:r>
          </a:p>
          <a:p>
            <a:pPr lvl="1"/>
            <a:r>
              <a:rPr lang="es-ES" dirty="0" smtClean="0"/>
              <a:t>Accesible</a:t>
            </a:r>
          </a:p>
          <a:p>
            <a:pPr lvl="1"/>
            <a:r>
              <a:rPr lang="es-ES" dirty="0" smtClean="0"/>
              <a:t>Interoperable</a:t>
            </a:r>
          </a:p>
          <a:p>
            <a:pPr lvl="1"/>
            <a:r>
              <a:rPr lang="es-ES" dirty="0" smtClean="0"/>
              <a:t>Eficiente</a:t>
            </a:r>
          </a:p>
          <a:p>
            <a:r>
              <a:rPr lang="es-ES" dirty="0" smtClean="0"/>
              <a:t>Formador por:</a:t>
            </a:r>
            <a:endParaRPr lang="es-ES" dirty="0"/>
          </a:p>
          <a:p>
            <a:pPr lvl="1"/>
            <a:r>
              <a:rPr lang="es-ES" dirty="0" smtClean="0"/>
              <a:t>Centros de investigación</a:t>
            </a:r>
          </a:p>
          <a:p>
            <a:pPr lvl="1"/>
            <a:r>
              <a:rPr lang="es-ES" dirty="0" smtClean="0"/>
              <a:t>Universidades</a:t>
            </a:r>
          </a:p>
          <a:p>
            <a:pPr lvl="1"/>
            <a:r>
              <a:rPr lang="es-ES" dirty="0" smtClean="0"/>
              <a:t>Empresas</a:t>
            </a:r>
          </a:p>
          <a:p>
            <a:pPr lvl="1"/>
            <a:r>
              <a:rPr lang="es-ES" dirty="0" smtClean="0"/>
              <a:t>Administraciones</a:t>
            </a:r>
          </a:p>
        </p:txBody>
      </p:sp>
      <p:pic>
        <p:nvPicPr>
          <p:cNvPr id="4" name="Imagen 3"/>
          <p:cNvPicPr>
            <a:picLocks noChangeAspect="1"/>
          </p:cNvPicPr>
          <p:nvPr/>
        </p:nvPicPr>
        <p:blipFill>
          <a:blip r:embed="rId3"/>
          <a:stretch>
            <a:fillRect/>
          </a:stretch>
        </p:blipFill>
        <p:spPr>
          <a:xfrm>
            <a:off x="4958774" y="1721135"/>
            <a:ext cx="3728026" cy="2482924"/>
          </a:xfrm>
          <a:prstGeom prst="roundRect">
            <a:avLst>
              <a:gd name="adj" fmla="val 883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16302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Accesibilidad</a:t>
            </a:r>
            <a:endParaRPr lang="es-ES" dirty="0"/>
          </a:p>
        </p:txBody>
      </p:sp>
      <p:sp>
        <p:nvSpPr>
          <p:cNvPr id="7" name="Marcador de contenido 6"/>
          <p:cNvSpPr>
            <a:spLocks noGrp="1"/>
          </p:cNvSpPr>
          <p:nvPr>
            <p:ph idx="1"/>
          </p:nvPr>
        </p:nvSpPr>
        <p:spPr>
          <a:xfrm>
            <a:off x="457199" y="1600200"/>
            <a:ext cx="4642679" cy="4525963"/>
          </a:xfrm>
        </p:spPr>
        <p:txBody>
          <a:bodyPr/>
          <a:lstStyle/>
          <a:p>
            <a:pPr marL="0" indent="0">
              <a:buNone/>
            </a:pPr>
            <a:r>
              <a:rPr lang="es-ES" dirty="0"/>
              <a:t>La accesibilidad web trata del derecho que tiene cualquier persona para consumir contenido web independientemente de posibles discapacidades y contextos de uso </a:t>
            </a:r>
          </a:p>
        </p:txBody>
      </p:sp>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381774" y="1781602"/>
            <a:ext cx="3365500" cy="3525762"/>
          </a:xfrm>
          <a:prstGeom prst="roundRect">
            <a:avLst>
              <a:gd name="adj" fmla="val 74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96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WCAG 2.0</a:t>
            </a:r>
            <a:endParaRPr lang="es-ES" dirty="0"/>
          </a:p>
        </p:txBody>
      </p:sp>
      <p:sp>
        <p:nvSpPr>
          <p:cNvPr id="3" name="Marcador de contenido 2"/>
          <p:cNvSpPr>
            <a:spLocks noGrp="1"/>
          </p:cNvSpPr>
          <p:nvPr>
            <p:ph sz="half" idx="1"/>
          </p:nvPr>
        </p:nvSpPr>
        <p:spPr>
          <a:xfrm>
            <a:off x="4648200" y="1492734"/>
            <a:ext cx="4038600" cy="4525963"/>
          </a:xfrm>
        </p:spPr>
        <p:txBody>
          <a:bodyPr/>
          <a:lstStyle/>
          <a:p>
            <a:r>
              <a:rPr lang="es-ES" dirty="0" smtClean="0"/>
              <a:t>Perceptible</a:t>
            </a:r>
          </a:p>
          <a:p>
            <a:r>
              <a:rPr lang="es-ES" dirty="0" smtClean="0"/>
              <a:t>Operable</a:t>
            </a:r>
          </a:p>
          <a:p>
            <a:r>
              <a:rPr lang="es-ES" dirty="0" smtClean="0"/>
              <a:t>Inteligible</a:t>
            </a:r>
          </a:p>
          <a:p>
            <a:r>
              <a:rPr lang="es-ES" dirty="0" smtClean="0"/>
              <a:t>Robusta</a:t>
            </a:r>
            <a:endParaRPr lang="es-ES" dirty="0"/>
          </a:p>
        </p:txBody>
      </p:sp>
      <p:sp>
        <p:nvSpPr>
          <p:cNvPr id="4" name="Marcador de contenido 3"/>
          <p:cNvSpPr>
            <a:spLocks noGrp="1"/>
          </p:cNvSpPr>
          <p:nvPr>
            <p:ph sz="half" idx="2"/>
          </p:nvPr>
        </p:nvSpPr>
        <p:spPr>
          <a:xfrm>
            <a:off x="609600" y="1486000"/>
            <a:ext cx="4038600" cy="4525963"/>
          </a:xfrm>
        </p:spPr>
        <p:txBody>
          <a:bodyPr/>
          <a:lstStyle/>
          <a:p>
            <a:r>
              <a:rPr lang="es-ES" dirty="0" smtClean="0"/>
              <a:t>4 Principios básicos</a:t>
            </a:r>
          </a:p>
          <a:p>
            <a:r>
              <a:rPr lang="es-ES" dirty="0" smtClean="0"/>
              <a:t>12 Pautas</a:t>
            </a:r>
          </a:p>
          <a:p>
            <a:r>
              <a:rPr lang="es-ES" dirty="0" smtClean="0"/>
              <a:t>61 criterios de éxito</a:t>
            </a:r>
          </a:p>
          <a:p>
            <a:endParaRPr lang="es-ES" dirty="0"/>
          </a:p>
          <a:p>
            <a:r>
              <a:rPr lang="es-ES" dirty="0" smtClean="0"/>
              <a:t>Cada criterios de </a:t>
            </a:r>
            <a:r>
              <a:rPr lang="es-ES" dirty="0" err="1" smtClean="0"/>
              <a:t>evalua</a:t>
            </a:r>
            <a:r>
              <a:rPr lang="es-ES" dirty="0" smtClean="0"/>
              <a:t>: </a:t>
            </a:r>
            <a:r>
              <a:rPr lang="es-ES" dirty="0" smtClean="0">
                <a:solidFill>
                  <a:srgbClr val="FF9E2A"/>
                </a:solidFill>
              </a:rPr>
              <a:t>A</a:t>
            </a:r>
            <a:r>
              <a:rPr lang="es-ES" dirty="0" smtClean="0"/>
              <a:t>, AA o AAA</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1941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Buenas prácticas en Web </a:t>
            </a:r>
            <a:r>
              <a:rPr lang="es-ES" dirty="0"/>
              <a:t>M</a:t>
            </a:r>
            <a:r>
              <a:rPr lang="es-ES" dirty="0" smtClean="0"/>
              <a:t>óvil</a:t>
            </a:r>
            <a:endParaRPr lang="es-ES" dirty="0"/>
          </a:p>
        </p:txBody>
      </p:sp>
      <p:sp>
        <p:nvSpPr>
          <p:cNvPr id="3" name="Marcador de contenido 2"/>
          <p:cNvSpPr>
            <a:spLocks noGrp="1"/>
          </p:cNvSpPr>
          <p:nvPr>
            <p:ph idx="1"/>
          </p:nvPr>
        </p:nvSpPr>
        <p:spPr/>
        <p:txBody>
          <a:bodyPr/>
          <a:lstStyle/>
          <a:p>
            <a:r>
              <a:rPr lang="es-ES" dirty="0" smtClean="0"/>
              <a:t>Estándar de W3C</a:t>
            </a:r>
          </a:p>
          <a:p>
            <a:r>
              <a:rPr lang="es-ES" dirty="0" smtClean="0"/>
              <a:t>Ayudar a los desarrolladores a crear buenas experiencias para móvil</a:t>
            </a:r>
          </a:p>
          <a:p>
            <a:r>
              <a:rPr lang="es-ES" dirty="0" smtClean="0"/>
              <a:t>El W3C proporciona un validador para verificar las buenas prácticas</a:t>
            </a:r>
          </a:p>
          <a:p>
            <a:pPr lvl="1"/>
            <a:r>
              <a:rPr lang="es-ES_tradnl" dirty="0" err="1"/>
              <a:t>mobileOK</a:t>
            </a:r>
            <a:r>
              <a:rPr lang="es-ES_tradnl" dirty="0"/>
              <a:t> </a:t>
            </a:r>
            <a:r>
              <a:rPr lang="es-ES_tradnl" dirty="0" err="1"/>
              <a:t>Checker</a:t>
            </a:r>
            <a:r>
              <a:rPr lang="es-ES_tradnl" dirty="0"/>
              <a:t> </a:t>
            </a:r>
            <a:endParaRPr lang="es-ES" dirty="0" smtClean="0"/>
          </a:p>
        </p:txBody>
      </p:sp>
      <p:pic>
        <p:nvPicPr>
          <p:cNvPr id="4"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247650"/>
            <a:ext cx="608013" cy="6080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737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gr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Negro .thmx</Template>
  <TotalTime>610</TotalTime>
  <Words>1975</Words>
  <Application>Microsoft Macintosh PowerPoint</Application>
  <PresentationFormat>Presentación en pantalla (4:3)</PresentationFormat>
  <Paragraphs>318</Paragraphs>
  <Slides>36</Slides>
  <Notes>19</Notes>
  <HiddenSlides>0</HiddenSlides>
  <MMClips>1</MMClips>
  <ScaleCrop>false</ScaleCrop>
  <HeadingPairs>
    <vt:vector size="4" baseType="variant">
      <vt:variant>
        <vt:lpstr>Tema</vt:lpstr>
      </vt:variant>
      <vt:variant>
        <vt:i4>1</vt:i4>
      </vt:variant>
      <vt:variant>
        <vt:lpstr>Títulos de diapositiva</vt:lpstr>
      </vt:variant>
      <vt:variant>
        <vt:i4>36</vt:i4>
      </vt:variant>
    </vt:vector>
  </HeadingPairs>
  <TitlesOfParts>
    <vt:vector size="37" baseType="lpstr">
      <vt:lpstr>Negro</vt:lpstr>
      <vt:lpstr>Presentación de PowerPoint</vt:lpstr>
      <vt:lpstr>Trabajo Fin de Grado</vt:lpstr>
      <vt:lpstr>Índice</vt:lpstr>
      <vt:lpstr>Dispositivos</vt:lpstr>
      <vt:lpstr>Realidad</vt:lpstr>
      <vt:lpstr>Word Wide Web Consortium</vt:lpstr>
      <vt:lpstr>Accesibilidad</vt:lpstr>
      <vt:lpstr>WCAG 2.0</vt:lpstr>
      <vt:lpstr>Buenas prácticas en Web Móvil</vt:lpstr>
      <vt:lpstr>Frameworks front-end</vt:lpstr>
      <vt:lpstr>Frameworks front-end</vt:lpstr>
      <vt:lpstr>Frameworks front-end</vt:lpstr>
      <vt:lpstr>Conclusiones hasta ahora</vt:lpstr>
      <vt:lpstr>Objetivos</vt:lpstr>
      <vt:lpstr>Esqueleto del entorno: YEOMAN</vt:lpstr>
      <vt:lpstr>Framework front-end</vt:lpstr>
      <vt:lpstr>SASS &amp; COMPASS</vt:lpstr>
      <vt:lpstr>CSS vs SCSS vs SASS</vt:lpstr>
      <vt:lpstr>JADE</vt:lpstr>
      <vt:lpstr>HTML vs JADE</vt:lpstr>
      <vt:lpstr>Mixins de JADE</vt:lpstr>
      <vt:lpstr>JADE: herencia de plantillas</vt:lpstr>
      <vt:lpstr>¿Por qué funciona todo esto?</vt:lpstr>
      <vt:lpstr>GRUNT JS</vt:lpstr>
      <vt:lpstr>Propuesta: mejorar la productividad</vt:lpstr>
      <vt:lpstr>AngularJS</vt:lpstr>
      <vt:lpstr>AngularJS en el entorno</vt:lpstr>
      <vt:lpstr>AngularJS: URLs amigables</vt:lpstr>
      <vt:lpstr>Control de la accesibilidad</vt:lpstr>
      <vt:lpstr>Control de la accesibilidad: AngularJS</vt:lpstr>
      <vt:lpstr>Entorno: Pre-requisitos</vt:lpstr>
      <vt:lpstr>Entorno: ejecución</vt:lpstr>
      <vt:lpstr>Demo</vt:lpstr>
      <vt:lpstr>Conclusiones</vt:lpstr>
      <vt:lpstr>¿A qué esperas para crear tu sitio web?</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Arroyo Duque</dc:creator>
  <cp:lastModifiedBy>Alejandro Arroyo Duque</cp:lastModifiedBy>
  <cp:revision>84</cp:revision>
  <dcterms:created xsi:type="dcterms:W3CDTF">2013-09-06T20:05:44Z</dcterms:created>
  <dcterms:modified xsi:type="dcterms:W3CDTF">2013-10-09T19:28:56Z</dcterms:modified>
</cp:coreProperties>
</file>